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70" r:id="rId4"/>
    <p:sldId id="258" r:id="rId5"/>
    <p:sldId id="259" r:id="rId6"/>
    <p:sldId id="280" r:id="rId7"/>
    <p:sldId id="271" r:id="rId8"/>
    <p:sldId id="264" r:id="rId9"/>
    <p:sldId id="272" r:id="rId10"/>
    <p:sldId id="273" r:id="rId11"/>
    <p:sldId id="276" r:id="rId12"/>
    <p:sldId id="277" r:id="rId13"/>
    <p:sldId id="281" r:id="rId14"/>
    <p:sldId id="279" r:id="rId1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564"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98472996-5BB5-4C6C-AF81-4C3C554C3F76}" type="datetimeFigureOut">
              <a:rPr lang="en-US" smtClean="0"/>
              <a:t>9/7/2021</a:t>
            </a:fld>
            <a:endParaRPr lang="en-US"/>
          </a:p>
        </p:txBody>
      </p:sp>
      <p:sp>
        <p:nvSpPr>
          <p:cNvPr id="4" name="Footer Placeholder 3"/>
          <p:cNvSpPr>
            <a:spLocks noGrp="1"/>
          </p:cNvSpPr>
          <p:nvPr>
            <p:ph type="ftr" sz="quarter" idx="2"/>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3177" tIns="46589" rIns="93177" bIns="46589" rtlCol="0" anchor="b"/>
          <a:lstStyle>
            <a:lvl1pPr algn="r">
              <a:defRPr sz="1200"/>
            </a:lvl1pPr>
          </a:lstStyle>
          <a:p>
            <a:fld id="{9F733060-2505-4D78-9239-3D67D76D6976}" type="slidenum">
              <a:rPr lang="en-US" smtClean="0"/>
              <a:t>‹#›</a:t>
            </a:fld>
            <a:endParaRPr lang="en-US"/>
          </a:p>
        </p:txBody>
      </p:sp>
    </p:spTree>
    <p:extLst>
      <p:ext uri="{BB962C8B-B14F-4D97-AF65-F5344CB8AC3E}">
        <p14:creationId xmlns:p14="http://schemas.microsoft.com/office/powerpoint/2010/main" val="717666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3EDCD746-DB04-4260-BFF4-5FFACCC848BB}" type="datetimeFigureOut">
              <a:rPr lang="en-US" smtClean="0"/>
              <a:t>9/7/2021</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07D9AF38-6779-492A-A8FD-4D712B1756FF}" type="slidenum">
              <a:rPr lang="en-US" smtClean="0"/>
              <a:t>‹#›</a:t>
            </a:fld>
            <a:endParaRPr lang="en-US"/>
          </a:p>
        </p:txBody>
      </p:sp>
    </p:spTree>
    <p:extLst>
      <p:ext uri="{BB962C8B-B14F-4D97-AF65-F5344CB8AC3E}">
        <p14:creationId xmlns:p14="http://schemas.microsoft.com/office/powerpoint/2010/main" val="258851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9AF38-6779-492A-A8FD-4D712B1756FF}" type="slidenum">
              <a:rPr lang="en-US" smtClean="0"/>
              <a:t>1</a:t>
            </a:fld>
            <a:endParaRPr lang="en-US"/>
          </a:p>
        </p:txBody>
      </p:sp>
    </p:spTree>
    <p:extLst>
      <p:ext uri="{BB962C8B-B14F-4D97-AF65-F5344CB8AC3E}">
        <p14:creationId xmlns:p14="http://schemas.microsoft.com/office/powerpoint/2010/main" val="78646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9AF38-6779-492A-A8FD-4D712B1756FF}" type="slidenum">
              <a:rPr lang="en-US" smtClean="0"/>
              <a:t>2</a:t>
            </a:fld>
            <a:endParaRPr lang="en-US"/>
          </a:p>
        </p:txBody>
      </p:sp>
    </p:spTree>
    <p:extLst>
      <p:ext uri="{BB962C8B-B14F-4D97-AF65-F5344CB8AC3E}">
        <p14:creationId xmlns:p14="http://schemas.microsoft.com/office/powerpoint/2010/main" val="18706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9AF38-6779-492A-A8FD-4D712B1756FF}" type="slidenum">
              <a:rPr lang="en-US" smtClean="0"/>
              <a:t>4</a:t>
            </a:fld>
            <a:endParaRPr lang="en-US"/>
          </a:p>
        </p:txBody>
      </p:sp>
    </p:spTree>
    <p:extLst>
      <p:ext uri="{BB962C8B-B14F-4D97-AF65-F5344CB8AC3E}">
        <p14:creationId xmlns:p14="http://schemas.microsoft.com/office/powerpoint/2010/main" val="369555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9AF38-6779-492A-A8FD-4D712B1756FF}" type="slidenum">
              <a:rPr lang="en-US" smtClean="0"/>
              <a:t>5</a:t>
            </a:fld>
            <a:endParaRPr lang="en-US"/>
          </a:p>
        </p:txBody>
      </p:sp>
    </p:spTree>
    <p:extLst>
      <p:ext uri="{BB962C8B-B14F-4D97-AF65-F5344CB8AC3E}">
        <p14:creationId xmlns:p14="http://schemas.microsoft.com/office/powerpoint/2010/main" val="350620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9AF38-6779-492A-A8FD-4D712B1756FF}" type="slidenum">
              <a:rPr lang="en-US" smtClean="0"/>
              <a:t>8</a:t>
            </a:fld>
            <a:endParaRPr lang="en-US"/>
          </a:p>
        </p:txBody>
      </p:sp>
    </p:spTree>
    <p:extLst>
      <p:ext uri="{BB962C8B-B14F-4D97-AF65-F5344CB8AC3E}">
        <p14:creationId xmlns:p14="http://schemas.microsoft.com/office/powerpoint/2010/main" val="49064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CB8E2D-FCA4-4872-8913-ADBB4E351251}"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D4CC9-5A9A-47D2-AAF9-0925BD748662}" type="slidenum">
              <a:rPr lang="en-US" smtClean="0"/>
              <a:t>‹#›</a:t>
            </a:fld>
            <a:endParaRPr lang="en-US"/>
          </a:p>
        </p:txBody>
      </p:sp>
    </p:spTree>
    <p:extLst>
      <p:ext uri="{BB962C8B-B14F-4D97-AF65-F5344CB8AC3E}">
        <p14:creationId xmlns:p14="http://schemas.microsoft.com/office/powerpoint/2010/main" val="200382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B8E2D-FCA4-4872-8913-ADBB4E351251}"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D4CC9-5A9A-47D2-AAF9-0925BD748662}" type="slidenum">
              <a:rPr lang="en-US" smtClean="0"/>
              <a:t>‹#›</a:t>
            </a:fld>
            <a:endParaRPr lang="en-US"/>
          </a:p>
        </p:txBody>
      </p:sp>
    </p:spTree>
    <p:extLst>
      <p:ext uri="{BB962C8B-B14F-4D97-AF65-F5344CB8AC3E}">
        <p14:creationId xmlns:p14="http://schemas.microsoft.com/office/powerpoint/2010/main" val="353895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B8E2D-FCA4-4872-8913-ADBB4E351251}"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D4CC9-5A9A-47D2-AAF9-0925BD748662}" type="slidenum">
              <a:rPr lang="en-US" smtClean="0"/>
              <a:t>‹#›</a:t>
            </a:fld>
            <a:endParaRPr lang="en-US"/>
          </a:p>
        </p:txBody>
      </p:sp>
    </p:spTree>
    <p:extLst>
      <p:ext uri="{BB962C8B-B14F-4D97-AF65-F5344CB8AC3E}">
        <p14:creationId xmlns:p14="http://schemas.microsoft.com/office/powerpoint/2010/main" val="381624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B8E2D-FCA4-4872-8913-ADBB4E351251}"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D4CC9-5A9A-47D2-AAF9-0925BD748662}" type="slidenum">
              <a:rPr lang="en-US" smtClean="0"/>
              <a:t>‹#›</a:t>
            </a:fld>
            <a:endParaRPr lang="en-US"/>
          </a:p>
        </p:txBody>
      </p:sp>
    </p:spTree>
    <p:extLst>
      <p:ext uri="{BB962C8B-B14F-4D97-AF65-F5344CB8AC3E}">
        <p14:creationId xmlns:p14="http://schemas.microsoft.com/office/powerpoint/2010/main" val="225598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B8E2D-FCA4-4872-8913-ADBB4E351251}"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D4CC9-5A9A-47D2-AAF9-0925BD748662}" type="slidenum">
              <a:rPr lang="en-US" smtClean="0"/>
              <a:t>‹#›</a:t>
            </a:fld>
            <a:endParaRPr lang="en-US"/>
          </a:p>
        </p:txBody>
      </p:sp>
    </p:spTree>
    <p:extLst>
      <p:ext uri="{BB962C8B-B14F-4D97-AF65-F5344CB8AC3E}">
        <p14:creationId xmlns:p14="http://schemas.microsoft.com/office/powerpoint/2010/main" val="189801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B8E2D-FCA4-4872-8913-ADBB4E351251}"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D4CC9-5A9A-47D2-AAF9-0925BD748662}" type="slidenum">
              <a:rPr lang="en-US" smtClean="0"/>
              <a:t>‹#›</a:t>
            </a:fld>
            <a:endParaRPr lang="en-US"/>
          </a:p>
        </p:txBody>
      </p:sp>
    </p:spTree>
    <p:extLst>
      <p:ext uri="{BB962C8B-B14F-4D97-AF65-F5344CB8AC3E}">
        <p14:creationId xmlns:p14="http://schemas.microsoft.com/office/powerpoint/2010/main" val="110035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CB8E2D-FCA4-4872-8913-ADBB4E351251}"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D4CC9-5A9A-47D2-AAF9-0925BD748662}" type="slidenum">
              <a:rPr lang="en-US" smtClean="0"/>
              <a:t>‹#›</a:t>
            </a:fld>
            <a:endParaRPr lang="en-US"/>
          </a:p>
        </p:txBody>
      </p:sp>
    </p:spTree>
    <p:extLst>
      <p:ext uri="{BB962C8B-B14F-4D97-AF65-F5344CB8AC3E}">
        <p14:creationId xmlns:p14="http://schemas.microsoft.com/office/powerpoint/2010/main" val="2693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CB8E2D-FCA4-4872-8913-ADBB4E351251}"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D4CC9-5A9A-47D2-AAF9-0925BD748662}" type="slidenum">
              <a:rPr lang="en-US" smtClean="0"/>
              <a:t>‹#›</a:t>
            </a:fld>
            <a:endParaRPr lang="en-US"/>
          </a:p>
        </p:txBody>
      </p:sp>
    </p:spTree>
    <p:extLst>
      <p:ext uri="{BB962C8B-B14F-4D97-AF65-F5344CB8AC3E}">
        <p14:creationId xmlns:p14="http://schemas.microsoft.com/office/powerpoint/2010/main" val="363554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B8E2D-FCA4-4872-8913-ADBB4E351251}"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D4CC9-5A9A-47D2-AAF9-0925BD748662}" type="slidenum">
              <a:rPr lang="en-US" smtClean="0"/>
              <a:t>‹#›</a:t>
            </a:fld>
            <a:endParaRPr lang="en-US"/>
          </a:p>
        </p:txBody>
      </p:sp>
    </p:spTree>
    <p:extLst>
      <p:ext uri="{BB962C8B-B14F-4D97-AF65-F5344CB8AC3E}">
        <p14:creationId xmlns:p14="http://schemas.microsoft.com/office/powerpoint/2010/main" val="411502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CB8E2D-FCA4-4872-8913-ADBB4E351251}"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D4CC9-5A9A-47D2-AAF9-0925BD748662}" type="slidenum">
              <a:rPr lang="en-US" smtClean="0"/>
              <a:t>‹#›</a:t>
            </a:fld>
            <a:endParaRPr lang="en-US"/>
          </a:p>
        </p:txBody>
      </p:sp>
    </p:spTree>
    <p:extLst>
      <p:ext uri="{BB962C8B-B14F-4D97-AF65-F5344CB8AC3E}">
        <p14:creationId xmlns:p14="http://schemas.microsoft.com/office/powerpoint/2010/main" val="1141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CB8E2D-FCA4-4872-8913-ADBB4E351251}"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D4CC9-5A9A-47D2-AAF9-0925BD748662}" type="slidenum">
              <a:rPr lang="en-US" smtClean="0"/>
              <a:t>‹#›</a:t>
            </a:fld>
            <a:endParaRPr lang="en-US"/>
          </a:p>
        </p:txBody>
      </p:sp>
    </p:spTree>
    <p:extLst>
      <p:ext uri="{BB962C8B-B14F-4D97-AF65-F5344CB8AC3E}">
        <p14:creationId xmlns:p14="http://schemas.microsoft.com/office/powerpoint/2010/main" val="5378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B8E2D-FCA4-4872-8913-ADBB4E351251}" type="datetimeFigureOut">
              <a:rPr lang="en-US" smtClean="0"/>
              <a:t>9/7/2021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D4CC9-5A9A-47D2-AAF9-0925BD748662}" type="slidenum">
              <a:rPr lang="en-US" smtClean="0"/>
              <a:t>‹#›</a:t>
            </a:fld>
            <a:endParaRPr lang="en-US"/>
          </a:p>
        </p:txBody>
      </p:sp>
    </p:spTree>
    <p:extLst>
      <p:ext uri="{BB962C8B-B14F-4D97-AF65-F5344CB8AC3E}">
        <p14:creationId xmlns:p14="http://schemas.microsoft.com/office/powerpoint/2010/main" val="570086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it.ly/stlshoelace"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www.publicdomainpictures.net/view-image.php?image=30600&amp;picture=blue-trainers" TargetMode="Externa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352202" y="1097912"/>
            <a:ext cx="4805996" cy="1401448"/>
          </a:xfrm>
        </p:spPr>
        <p:txBody>
          <a:bodyPr anchor="t">
            <a:normAutofit fontScale="90000"/>
          </a:bodyPr>
          <a:lstStyle/>
          <a:p>
            <a:pPr algn="l"/>
            <a:r>
              <a:rPr lang="en-US" sz="1800" dirty="0">
                <a:solidFill>
                  <a:srgbClr val="000000"/>
                </a:solidFill>
                <a:latin typeface="KG Miss Kindergarten" panose="02000000000000000000" pitchFamily="2" charset="0"/>
              </a:rPr>
              <a:t/>
            </a:r>
            <a:br>
              <a:rPr lang="en-US" sz="1800" dirty="0">
                <a:solidFill>
                  <a:srgbClr val="000000"/>
                </a:solidFill>
                <a:latin typeface="KG Miss Kindergarten" panose="02000000000000000000" pitchFamily="2" charset="0"/>
              </a:rPr>
            </a:br>
            <a:r>
              <a:rPr lang="en-US" sz="1800" dirty="0">
                <a:solidFill>
                  <a:srgbClr val="000000"/>
                </a:solidFill>
                <a:latin typeface="KG Miss Kindergarten" panose="02000000000000000000" pitchFamily="2" charset="0"/>
              </a:rPr>
              <a:t/>
            </a:r>
            <a:br>
              <a:rPr lang="en-US" sz="1800" dirty="0">
                <a:solidFill>
                  <a:srgbClr val="000000"/>
                </a:solidFill>
                <a:latin typeface="KG Miss Kindergarten" panose="02000000000000000000" pitchFamily="2" charset="0"/>
              </a:rPr>
            </a:br>
            <a:r>
              <a:rPr lang="en-US" sz="1800" dirty="0">
                <a:solidFill>
                  <a:srgbClr val="000000"/>
                </a:solidFill>
                <a:latin typeface="KG Miss Kindergarten" panose="02000000000000000000" pitchFamily="2" charset="0"/>
              </a:rPr>
              <a:t/>
            </a:r>
            <a:br>
              <a:rPr lang="en-US" sz="1800" dirty="0">
                <a:solidFill>
                  <a:srgbClr val="000000"/>
                </a:solidFill>
                <a:latin typeface="KG Miss Kindergarten" panose="02000000000000000000" pitchFamily="2" charset="0"/>
              </a:rPr>
            </a:br>
            <a:r>
              <a:rPr lang="en-US" dirty="0">
                <a:solidFill>
                  <a:srgbClr val="000000"/>
                </a:solidFill>
                <a:latin typeface="KG Miss Kindergarten" panose="02000000000000000000" pitchFamily="2" charset="0"/>
              </a:rPr>
              <a:t>Welcome to</a:t>
            </a:r>
            <a:br>
              <a:rPr lang="en-US" dirty="0">
                <a:solidFill>
                  <a:srgbClr val="000000"/>
                </a:solidFill>
                <a:latin typeface="KG Miss Kindergarten" panose="02000000000000000000" pitchFamily="2" charset="0"/>
              </a:rPr>
            </a:br>
            <a:r>
              <a:rPr lang="en-US" dirty="0">
                <a:solidFill>
                  <a:srgbClr val="000000"/>
                </a:solidFill>
                <a:latin typeface="KG Miss Kindergarten" panose="02000000000000000000" pitchFamily="2" charset="0"/>
              </a:rPr>
              <a:t>Kindergarten Curriculum Night</a:t>
            </a:r>
          </a:p>
        </p:txBody>
      </p:sp>
      <p:sp>
        <p:nvSpPr>
          <p:cNvPr id="7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p:cNvPicPr>
            <a:picLocks noChangeAspect="1" noChangeArrowheads="1"/>
          </p:cNvPicPr>
          <p:nvPr/>
        </p:nvPicPr>
        <p:blipFill rotWithShape="1">
          <a:blip r:embed="rId4" cstate="print">
            <a:alphaModFix/>
            <a:extLst>
              <a:ext uri="{28A0092B-C50C-407E-A947-70E740481C1C}">
                <a14:useLocalDpi xmlns:a14="http://schemas.microsoft.com/office/drawing/2010/main" val="0"/>
              </a:ext>
            </a:extLst>
          </a:blip>
          <a:srcRect t="9536" r="-3"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63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F5C66A-E8F2-4E13-98A3-FE96597C5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C860275-E106-493A-8BF0-E0A91130EF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576" y="822960"/>
            <a:ext cx="9829800" cy="1325880"/>
          </a:xfrm>
        </p:spPr>
        <p:txBody>
          <a:bodyPr>
            <a:normAutofit/>
          </a:bodyPr>
          <a:lstStyle/>
          <a:p>
            <a:pPr algn="ctr"/>
            <a:r>
              <a:rPr lang="en-US" sz="4000">
                <a:solidFill>
                  <a:srgbClr val="FFFFFF"/>
                </a:solidFill>
                <a:latin typeface="Comic Sans MS" panose="030F0702030302020204" pitchFamily="66" charset="0"/>
              </a:rPr>
              <a:t>Classroom Discipline</a:t>
            </a:r>
          </a:p>
        </p:txBody>
      </p:sp>
      <p:sp>
        <p:nvSpPr>
          <p:cNvPr id="3" name="Content Placeholder 2"/>
          <p:cNvSpPr>
            <a:spLocks noGrp="1"/>
          </p:cNvSpPr>
          <p:nvPr>
            <p:ph idx="1"/>
          </p:nvPr>
        </p:nvSpPr>
        <p:spPr>
          <a:xfrm>
            <a:off x="804672" y="2827419"/>
            <a:ext cx="5126896" cy="3227626"/>
          </a:xfrm>
        </p:spPr>
        <p:txBody>
          <a:bodyPr anchor="ctr">
            <a:normAutofit/>
          </a:bodyPr>
          <a:lstStyle/>
          <a:p>
            <a:pPr fontAlgn="base"/>
            <a:r>
              <a:rPr lang="en-US" sz="1600" dirty="0">
                <a:solidFill>
                  <a:srgbClr val="000000"/>
                </a:solidFill>
              </a:rPr>
              <a:t>We use positive reinforcement in our classrooms.</a:t>
            </a:r>
          </a:p>
          <a:p>
            <a:pPr fontAlgn="base"/>
            <a:r>
              <a:rPr lang="en-US" sz="1600" dirty="0">
                <a:solidFill>
                  <a:srgbClr val="000000"/>
                </a:solidFill>
              </a:rPr>
              <a:t>We do not believe in making a child feel embarrassed or like they are bad. There are no bad students rather just poor decisions.</a:t>
            </a:r>
          </a:p>
          <a:p>
            <a:pPr fontAlgn="base"/>
            <a:r>
              <a:rPr lang="en-US" sz="1600" dirty="0">
                <a:solidFill>
                  <a:srgbClr val="000000"/>
                </a:solidFill>
              </a:rPr>
              <a:t>We are very open with communication. If you have a concern, please bring it to my attention. I will be sure to notify you of your child’s good choices as well as poor choices.</a:t>
            </a:r>
          </a:p>
          <a:p>
            <a:pPr fontAlgn="base"/>
            <a:r>
              <a:rPr lang="en-US" sz="1600" dirty="0">
                <a:solidFill>
                  <a:srgbClr val="000000"/>
                </a:solidFill>
              </a:rPr>
              <a:t>All children are going to make mistakes, that is how they learn. If I contact, you please do not panic but rather let’s work together to guide your child in the right direction.</a:t>
            </a:r>
          </a:p>
          <a:p>
            <a:pPr marL="0" indent="0">
              <a:buNone/>
            </a:pPr>
            <a:endParaRPr lang="en-US" sz="1600" dirty="0">
              <a:solidFill>
                <a:srgbClr val="000000"/>
              </a:solidFill>
            </a:endParaRPr>
          </a:p>
        </p:txBody>
      </p:sp>
      <p:pic>
        <p:nvPicPr>
          <p:cNvPr id="4" name="Picture 3" descr="Behaviors clipart - Clip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139" y="2837712"/>
            <a:ext cx="4493171" cy="3217333"/>
          </a:xfrm>
          <a:prstGeom prst="rect">
            <a:avLst/>
          </a:prstGeom>
        </p:spPr>
      </p:pic>
    </p:spTree>
    <p:extLst>
      <p:ext uri="{BB962C8B-B14F-4D97-AF65-F5344CB8AC3E}">
        <p14:creationId xmlns:p14="http://schemas.microsoft.com/office/powerpoint/2010/main" val="180359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latin typeface="Comic Sans MS" panose="030F0702030302020204" pitchFamily="66" charset="0"/>
              </a:rPr>
              <a:t>Lunch/Recess</a:t>
            </a:r>
          </a:p>
        </p:txBody>
      </p:sp>
      <p:sp>
        <p:nvSpPr>
          <p:cNvPr id="3" name="Content Placeholder 2"/>
          <p:cNvSpPr>
            <a:spLocks noGrp="1"/>
          </p:cNvSpPr>
          <p:nvPr>
            <p:ph idx="1"/>
          </p:nvPr>
        </p:nvSpPr>
        <p:spPr/>
        <p:txBody>
          <a:bodyPr>
            <a:normAutofit/>
          </a:bodyPr>
          <a:lstStyle/>
          <a:p>
            <a:pPr fontAlgn="base"/>
            <a:r>
              <a:rPr lang="en-US" dirty="0"/>
              <a:t>Students will be eating lunch in their classroom.</a:t>
            </a:r>
          </a:p>
          <a:p>
            <a:pPr fontAlgn="base"/>
            <a:r>
              <a:rPr lang="en-US" dirty="0"/>
              <a:t>Students may pack a lunch or purchase what is being served for lunch. There is always pizza on Wednesday.</a:t>
            </a:r>
          </a:p>
          <a:p>
            <a:pPr fontAlgn="base"/>
            <a:r>
              <a:rPr lang="en-US" dirty="0"/>
              <a:t>Money can be placed on your child’s lunch card anytime during the week. Please use the school website to put money on your child’s lunch card. Students will use their lunch card to purchase all items in the lunchroom.</a:t>
            </a:r>
          </a:p>
          <a:p>
            <a:pPr fontAlgn="base"/>
            <a:r>
              <a:rPr lang="en-US" dirty="0"/>
              <a:t>Lunch cards will stay at school! There is a $10 fee if lost.</a:t>
            </a:r>
          </a:p>
          <a:p>
            <a:endParaRPr lang="en-US" dirty="0"/>
          </a:p>
        </p:txBody>
      </p:sp>
      <p:pic>
        <p:nvPicPr>
          <p:cNvPr id="4" name="Picture 3" descr="6th- &lt;strong&gt;Lunch&lt;/strong&gt; | Gabi Martinez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9390" y="4873235"/>
            <a:ext cx="1521229" cy="1521229"/>
          </a:xfrm>
          <a:prstGeom prst="rect">
            <a:avLst/>
          </a:prstGeom>
        </p:spPr>
      </p:pic>
    </p:spTree>
    <p:extLst>
      <p:ext uri="{BB962C8B-B14F-4D97-AF65-F5344CB8AC3E}">
        <p14:creationId xmlns:p14="http://schemas.microsoft.com/office/powerpoint/2010/main" val="305628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latin typeface="Comic Sans MS" panose="030F0702030302020204" pitchFamily="66" charset="0"/>
              </a:rPr>
              <a:t>Birthdays</a:t>
            </a:r>
          </a:p>
        </p:txBody>
      </p:sp>
      <p:sp>
        <p:nvSpPr>
          <p:cNvPr id="3" name="Content Placeholder 2"/>
          <p:cNvSpPr>
            <a:spLocks noGrp="1"/>
          </p:cNvSpPr>
          <p:nvPr>
            <p:ph idx="1"/>
          </p:nvPr>
        </p:nvSpPr>
        <p:spPr/>
        <p:txBody>
          <a:bodyPr/>
          <a:lstStyle/>
          <a:p>
            <a:pPr fontAlgn="base"/>
            <a:r>
              <a:rPr lang="en-US" dirty="0"/>
              <a:t>We will still acknowledge and celebrate each child’s special day by granting special treatment and privileges.</a:t>
            </a:r>
          </a:p>
          <a:p>
            <a:endParaRPr lang="en-US" dirty="0"/>
          </a:p>
        </p:txBody>
      </p:sp>
      <p:pic>
        <p:nvPicPr>
          <p:cNvPr id="4" name="Picture 3" descr="Von Pappe II: Happy &lt;strong&gt;Birthday&lt;/strong&gt;, Trudi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545" y="3429000"/>
            <a:ext cx="3638550" cy="2352675"/>
          </a:xfrm>
          <a:prstGeom prst="rect">
            <a:avLst/>
          </a:prstGeom>
        </p:spPr>
      </p:pic>
    </p:spTree>
    <p:extLst>
      <p:ext uri="{BB962C8B-B14F-4D97-AF65-F5344CB8AC3E}">
        <p14:creationId xmlns:p14="http://schemas.microsoft.com/office/powerpoint/2010/main" val="327914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EC2FAD8C-7287-49AD-9D66-5E5C097EB8AB}"/>
              </a:ext>
            </a:extLst>
          </p:cNvPr>
          <p:cNvSpPr>
            <a:spLocks noGrp="1"/>
          </p:cNvSpPr>
          <p:nvPr>
            <p:ph type="title"/>
          </p:nvPr>
        </p:nvSpPr>
        <p:spPr>
          <a:xfrm>
            <a:off x="804998" y="798445"/>
            <a:ext cx="4803636" cy="1311664"/>
          </a:xfrm>
        </p:spPr>
        <p:txBody>
          <a:bodyPr>
            <a:normAutofit/>
          </a:bodyPr>
          <a:lstStyle/>
          <a:p>
            <a:r>
              <a:rPr lang="en-US">
                <a:solidFill>
                  <a:srgbClr val="000000"/>
                </a:solidFill>
              </a:rPr>
              <a:t>Shoes</a:t>
            </a:r>
          </a:p>
        </p:txBody>
      </p:sp>
      <p:sp>
        <p:nvSpPr>
          <p:cNvPr id="3" name="Content Placeholder 2">
            <a:extLst>
              <a:ext uri="{FF2B5EF4-FFF2-40B4-BE49-F238E27FC236}">
                <a16:creationId xmlns:a16="http://schemas.microsoft.com/office/drawing/2014/main" id="{9A0B3AA3-978F-45E3-B7B4-4EFC13922AC9}"/>
              </a:ext>
            </a:extLst>
          </p:cNvPr>
          <p:cNvSpPr>
            <a:spLocks noGrp="1"/>
          </p:cNvSpPr>
          <p:nvPr>
            <p:ph idx="1"/>
          </p:nvPr>
        </p:nvSpPr>
        <p:spPr>
          <a:xfrm>
            <a:off x="804997" y="2272143"/>
            <a:ext cx="4706803" cy="3788830"/>
          </a:xfrm>
        </p:spPr>
        <p:txBody>
          <a:bodyPr anchor="ctr">
            <a:normAutofit fontScale="55000" lnSpcReduction="20000"/>
          </a:bodyPr>
          <a:lstStyle/>
          <a:p>
            <a:r>
              <a:rPr lang="en-US" dirty="0">
                <a:solidFill>
                  <a:srgbClr val="000000"/>
                </a:solidFill>
              </a:rPr>
              <a:t>Boys</a:t>
            </a:r>
          </a:p>
          <a:p>
            <a:pPr lvl="1"/>
            <a:r>
              <a:rPr lang="en-US" sz="2800" dirty="0">
                <a:solidFill>
                  <a:srgbClr val="000000"/>
                </a:solidFill>
              </a:rPr>
              <a:t>Slip on or Velcro shoes only.</a:t>
            </a:r>
          </a:p>
          <a:p>
            <a:pPr lvl="1"/>
            <a:endParaRPr lang="en-US" sz="2800" dirty="0">
              <a:solidFill>
                <a:srgbClr val="000000"/>
              </a:solidFill>
            </a:endParaRPr>
          </a:p>
          <a:p>
            <a:pPr lvl="1"/>
            <a:r>
              <a:rPr lang="en-US" sz="2800" dirty="0">
                <a:solidFill>
                  <a:srgbClr val="000000"/>
                </a:solidFill>
              </a:rPr>
              <a:t>Girls</a:t>
            </a:r>
          </a:p>
          <a:p>
            <a:pPr lvl="2"/>
            <a:r>
              <a:rPr lang="en-US" sz="2800" dirty="0">
                <a:solidFill>
                  <a:srgbClr val="000000"/>
                </a:solidFill>
              </a:rPr>
              <a:t>Recommended shoelaces—order from: </a:t>
            </a:r>
            <a:r>
              <a:rPr lang="en-US" sz="2800" dirty="0">
                <a:solidFill>
                  <a:srgbClr val="000000"/>
                </a:solidFill>
                <a:hlinkClick r:id="rId3"/>
              </a:rPr>
              <a:t>http://bit.ly/stlshoelace</a:t>
            </a:r>
            <a:endParaRPr lang="en-US" sz="2800" dirty="0">
              <a:solidFill>
                <a:srgbClr val="000000"/>
              </a:solidFill>
            </a:endParaRPr>
          </a:p>
          <a:p>
            <a:pPr lvl="2"/>
            <a:endParaRPr lang="en-US" sz="2800" dirty="0">
              <a:solidFill>
                <a:srgbClr val="000000"/>
              </a:solidFill>
            </a:endParaRPr>
          </a:p>
          <a:p>
            <a:pPr lvl="2"/>
            <a:r>
              <a:rPr lang="en-US" sz="2800" dirty="0">
                <a:solidFill>
                  <a:srgbClr val="000000"/>
                </a:solidFill>
              </a:rPr>
              <a:t>Gym Shoes</a:t>
            </a:r>
          </a:p>
          <a:p>
            <a:pPr lvl="3"/>
            <a:r>
              <a:rPr lang="en-US" sz="2800" dirty="0">
                <a:solidFill>
                  <a:srgbClr val="000000"/>
                </a:solidFill>
              </a:rPr>
              <a:t>Pair of easy-on Gym Shoes (NO LACES) that THEY will WEAR to school on P.E. </a:t>
            </a:r>
            <a:r>
              <a:rPr lang="en-US" sz="2800">
                <a:solidFill>
                  <a:srgbClr val="000000"/>
                </a:solidFill>
              </a:rPr>
              <a:t>day </a:t>
            </a:r>
            <a:r>
              <a:rPr lang="en-US" sz="2800" dirty="0">
                <a:solidFill>
                  <a:srgbClr val="000000"/>
                </a:solidFill>
              </a:rPr>
              <a:t>(put child’s NAME on shoes!)</a:t>
            </a:r>
          </a:p>
          <a:p>
            <a:pPr marL="1371600" lvl="3" indent="0">
              <a:buNone/>
            </a:pPr>
            <a:endParaRPr lang="en-US" sz="2800" dirty="0">
              <a:solidFill>
                <a:srgbClr val="000000"/>
              </a:solidFill>
            </a:endParaRPr>
          </a:p>
          <a:p>
            <a:pPr lvl="2"/>
            <a:r>
              <a:rPr lang="en-US" sz="2800" dirty="0">
                <a:solidFill>
                  <a:srgbClr val="000000"/>
                </a:solidFill>
              </a:rPr>
              <a:t>Due to the current circumstances and for health and safety reasons, we ask that </a:t>
            </a:r>
            <a:r>
              <a:rPr lang="en-US" sz="2800" b="1" u="sng" dirty="0">
                <a:solidFill>
                  <a:srgbClr val="000000"/>
                </a:solidFill>
              </a:rPr>
              <a:t>you do not send your child to school with shoes laces</a:t>
            </a:r>
            <a:r>
              <a:rPr lang="en-US" sz="1400" dirty="0">
                <a:solidFill>
                  <a:srgbClr val="000000"/>
                </a:solidFill>
              </a:rPr>
              <a:t>.  </a:t>
            </a:r>
          </a:p>
          <a:p>
            <a:pPr lvl="1"/>
            <a:endParaRPr lang="en-US" sz="1400" dirty="0">
              <a:solidFill>
                <a:srgbClr val="000000"/>
              </a:solidFill>
            </a:endParaRPr>
          </a:p>
        </p:txBody>
      </p:sp>
      <p:sp>
        <p:nvSpPr>
          <p:cNvPr id="1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E4D400B7-C4C7-48D9-9391-0F9C3108A2E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7522" r="30122" b="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52382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latin typeface="Comic Sans MS" panose="030F0702030302020204" pitchFamily="66" charset="0"/>
              </a:rPr>
              <a:t>Thank You</a:t>
            </a:r>
          </a:p>
        </p:txBody>
      </p:sp>
      <p:sp>
        <p:nvSpPr>
          <p:cNvPr id="3" name="Content Placeholder 2"/>
          <p:cNvSpPr>
            <a:spLocks noGrp="1"/>
          </p:cNvSpPr>
          <p:nvPr>
            <p:ph idx="1"/>
          </p:nvPr>
        </p:nvSpPr>
        <p:spPr/>
        <p:txBody>
          <a:bodyPr>
            <a:normAutofit/>
          </a:bodyPr>
          <a:lstStyle/>
          <a:p>
            <a:r>
              <a:rPr lang="en-US" dirty="0"/>
              <a:t>Looking forward to a great school year!</a:t>
            </a:r>
          </a:p>
          <a:p>
            <a:pPr marL="0" indent="0">
              <a:buNone/>
            </a:pPr>
            <a:r>
              <a:rPr lang="en-US" dirty="0"/>
              <a:t/>
            </a:r>
            <a:br>
              <a:rPr lang="en-US" dirty="0"/>
            </a:br>
            <a:endParaRPr lang="en-US" dirty="0"/>
          </a:p>
          <a:p>
            <a:pPr marL="0" indent="0" algn="ctr">
              <a:buNone/>
            </a:pPr>
            <a:r>
              <a:rPr lang="en-US" dirty="0"/>
              <a:t>Your </a:t>
            </a:r>
          </a:p>
          <a:p>
            <a:pPr marL="0" indent="0">
              <a:buNone/>
            </a:pPr>
            <a:r>
              <a:rPr lang="en-US" dirty="0"/>
              <a:t/>
            </a:r>
            <a:br>
              <a:rPr lang="en-US" dirty="0"/>
            </a:br>
            <a:endParaRPr lang="en-US" dirty="0"/>
          </a:p>
          <a:p>
            <a:pPr marL="0" indent="0">
              <a:buNone/>
            </a:pPr>
            <a:endParaRPr lang="en-US" dirty="0"/>
          </a:p>
          <a:p>
            <a:pPr marL="0" indent="0">
              <a:buNone/>
            </a:pPr>
            <a:endParaRPr lang="en-US" dirty="0"/>
          </a:p>
          <a:p>
            <a:pPr marL="0" indent="0" algn="ctr">
              <a:buNone/>
            </a:pPr>
            <a:r>
              <a:rPr lang="en-US" dirty="0"/>
              <a:t>Teachers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794" y="4001294"/>
            <a:ext cx="5486411" cy="1155194"/>
          </a:xfrm>
          <a:prstGeom prst="rect">
            <a:avLst/>
          </a:prstGeom>
        </p:spPr>
      </p:pic>
    </p:spTree>
    <p:extLst>
      <p:ext uri="{BB962C8B-B14F-4D97-AF65-F5344CB8AC3E}">
        <p14:creationId xmlns:p14="http://schemas.microsoft.com/office/powerpoint/2010/main" val="241118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chemeClr val="accent1"/>
                </a:solidFill>
                <a:latin typeface="KG Miss Kindergarten" panose="02000000000000000000" pitchFamily="2" charset="0"/>
              </a:rPr>
              <a:t>Introductions</a:t>
            </a:r>
            <a:endParaRPr lang="en-US" b="1" dirty="0">
              <a:solidFill>
                <a:schemeClr val="accent1"/>
              </a:solidFill>
              <a:latin typeface="KG Miss Kindergarten" panose="02000000000000000000" pitchFamily="2" charset="0"/>
            </a:endParaRPr>
          </a:p>
        </p:txBody>
      </p:sp>
      <p:sp>
        <p:nvSpPr>
          <p:cNvPr id="3" name="Content Placeholder 2"/>
          <p:cNvSpPr>
            <a:spLocks noGrp="1"/>
          </p:cNvSpPr>
          <p:nvPr>
            <p:ph idx="1"/>
          </p:nvPr>
        </p:nvSpPr>
        <p:spPr>
          <a:xfrm>
            <a:off x="838200" y="1266825"/>
            <a:ext cx="10515600" cy="4910138"/>
          </a:xfrm>
        </p:spPr>
        <p:txBody>
          <a:bodyPr vert="horz" lIns="91440" tIns="45720" rIns="91440" bIns="45720" rtlCol="0" anchor="t">
            <a:normAutofit fontScale="25000" lnSpcReduction="20000"/>
          </a:bodyPr>
          <a:lstStyle/>
          <a:p>
            <a:pPr marL="457200" lvl="1" indent="0">
              <a:buNone/>
            </a:pPr>
            <a:endParaRPr lang="en-US" sz="4800" dirty="0">
              <a:latin typeface="KG Miss Kindergarten" panose="02000000000000000000" pitchFamily="2" charset="0"/>
            </a:endParaRPr>
          </a:p>
          <a:p>
            <a:r>
              <a:rPr lang="en-US" sz="4800" b="1" dirty="0">
                <a:latin typeface="KG Miss Kindergarten" panose="02000000000000000000" pitchFamily="2" charset="0"/>
              </a:rPr>
              <a:t>Mrs. Sclafani  Room 307</a:t>
            </a:r>
          </a:p>
          <a:p>
            <a:pPr lvl="1"/>
            <a:r>
              <a:rPr lang="en-US" sz="4900" dirty="0">
                <a:latin typeface="KG Miss Kindergarten" panose="02000000000000000000" pitchFamily="2" charset="0"/>
              </a:rPr>
              <a:t>2nd year at St. Lawrence</a:t>
            </a:r>
          </a:p>
          <a:p>
            <a:pPr lvl="1"/>
            <a:r>
              <a:rPr lang="en-US" sz="4900" dirty="0">
                <a:latin typeface="KG Miss Kindergarten" panose="02000000000000000000" pitchFamily="2" charset="0"/>
              </a:rPr>
              <a:t>13</a:t>
            </a:r>
            <a:r>
              <a:rPr lang="en-US" sz="4900" baseline="30000" dirty="0">
                <a:latin typeface="KG Miss Kindergarten" panose="02000000000000000000" pitchFamily="2" charset="0"/>
              </a:rPr>
              <a:t>th</a:t>
            </a:r>
            <a:r>
              <a:rPr lang="en-US" sz="4900" dirty="0">
                <a:latin typeface="KG Miss Kindergarten" panose="02000000000000000000" pitchFamily="2" charset="0"/>
              </a:rPr>
              <a:t>  year teaching and previously taught kindergarten and 3</a:t>
            </a:r>
            <a:r>
              <a:rPr lang="en-US" sz="4900" baseline="30000" dirty="0">
                <a:latin typeface="KG Miss Kindergarten" panose="02000000000000000000" pitchFamily="2" charset="0"/>
              </a:rPr>
              <a:t>rd</a:t>
            </a:r>
            <a:r>
              <a:rPr lang="en-US" sz="4900" dirty="0">
                <a:latin typeface="KG Miss Kindergarten" panose="02000000000000000000" pitchFamily="2" charset="0"/>
              </a:rPr>
              <a:t> grades. </a:t>
            </a:r>
          </a:p>
          <a:p>
            <a:pPr lvl="1"/>
            <a:r>
              <a:rPr lang="en-US" sz="4900" dirty="0">
                <a:latin typeface="KG Miss Kindergarten" panose="02000000000000000000" pitchFamily="2" charset="0"/>
              </a:rPr>
              <a:t>Bachelor’s Degree from Wayne State University</a:t>
            </a:r>
            <a:endParaRPr lang="en-US" sz="4900" b="1" dirty="0">
              <a:latin typeface="KG Miss Kindergarten" panose="02000000000000000000" pitchFamily="2" charset="0"/>
            </a:endParaRPr>
          </a:p>
          <a:p>
            <a:pPr marL="457200" lvl="1" indent="0">
              <a:buNone/>
            </a:pPr>
            <a:endParaRPr lang="en-US" sz="4800" b="1" dirty="0">
              <a:latin typeface="KG Miss Kindergarten" panose="02000000000000000000" pitchFamily="2" charset="0"/>
            </a:endParaRPr>
          </a:p>
          <a:p>
            <a:r>
              <a:rPr lang="en-US" sz="4800" b="1" dirty="0">
                <a:latin typeface="KG Miss Kindergarten" panose="02000000000000000000" pitchFamily="2" charset="0"/>
              </a:rPr>
              <a:t>Mrs. Newby Room 305</a:t>
            </a:r>
          </a:p>
          <a:p>
            <a:pPr lvl="1"/>
            <a:r>
              <a:rPr lang="en-US" sz="4800" dirty="0">
                <a:latin typeface="KG Miss Kindergarten" panose="02000000000000000000" pitchFamily="2" charset="0"/>
              </a:rPr>
              <a:t>8th year at St. Lawrence</a:t>
            </a:r>
          </a:p>
          <a:p>
            <a:pPr lvl="1"/>
            <a:r>
              <a:rPr lang="en-US" sz="4800" dirty="0">
                <a:latin typeface="KG Miss Kindergarten" panose="02000000000000000000" pitchFamily="2" charset="0"/>
              </a:rPr>
              <a:t>15</a:t>
            </a:r>
            <a:r>
              <a:rPr lang="en-US" sz="4800" baseline="30000" dirty="0">
                <a:latin typeface="KG Miss Kindergarten" panose="02000000000000000000" pitchFamily="2" charset="0"/>
              </a:rPr>
              <a:t>th</a:t>
            </a:r>
            <a:r>
              <a:rPr lang="en-US" sz="4800" dirty="0">
                <a:latin typeface="KG Miss Kindergarten" panose="02000000000000000000" pitchFamily="2" charset="0"/>
              </a:rPr>
              <a:t> year teaching and previously taught Young 5’s, Nursery School &amp; Preschool</a:t>
            </a:r>
          </a:p>
          <a:p>
            <a:pPr lvl="1"/>
            <a:r>
              <a:rPr lang="en-US" sz="4800" dirty="0">
                <a:latin typeface="KG Miss Kindergarten" panose="02000000000000000000" pitchFamily="2" charset="0"/>
              </a:rPr>
              <a:t>First Grade, and Special Education</a:t>
            </a:r>
          </a:p>
          <a:p>
            <a:pPr lvl="1"/>
            <a:r>
              <a:rPr lang="en-US" sz="4800" dirty="0">
                <a:latin typeface="KG Miss Kindergarten" panose="02000000000000000000" pitchFamily="2" charset="0"/>
              </a:rPr>
              <a:t>Bachelor’s Degree from Central Michigan University</a:t>
            </a:r>
          </a:p>
          <a:p>
            <a:pPr marL="457200" lvl="1" indent="0">
              <a:buNone/>
            </a:pPr>
            <a:endParaRPr lang="en-US" sz="4800" dirty="0">
              <a:latin typeface="KG Miss Kindergarten" panose="02000000000000000000" pitchFamily="2" charset="0"/>
            </a:endParaRPr>
          </a:p>
          <a:p>
            <a:r>
              <a:rPr lang="en-US" sz="4800" b="1" dirty="0">
                <a:latin typeface="KG Miss Kindergarten" panose="02000000000000000000" pitchFamily="2" charset="0"/>
              </a:rPr>
              <a:t>Mrs. Nihranz Room 306</a:t>
            </a:r>
          </a:p>
          <a:p>
            <a:pPr lvl="1"/>
            <a:r>
              <a:rPr lang="en-US" sz="4900" dirty="0">
                <a:latin typeface="KG Miss Kindergarten" panose="02000000000000000000" pitchFamily="2" charset="0"/>
              </a:rPr>
              <a:t>8</a:t>
            </a:r>
            <a:r>
              <a:rPr lang="en-US" sz="4900" baseline="30000" dirty="0">
                <a:latin typeface="KG Miss Kindergarten" panose="02000000000000000000" pitchFamily="2" charset="0"/>
              </a:rPr>
              <a:t>th</a:t>
            </a:r>
            <a:r>
              <a:rPr lang="en-US" sz="4900" dirty="0">
                <a:latin typeface="KG Miss Kindergarten" panose="02000000000000000000" pitchFamily="2" charset="0"/>
              </a:rPr>
              <a:t> year at St. Lawrence</a:t>
            </a:r>
          </a:p>
          <a:p>
            <a:pPr lvl="1"/>
            <a:r>
              <a:rPr lang="en-US" sz="4900" dirty="0">
                <a:latin typeface="KG Miss Kindergarten" panose="02000000000000000000" pitchFamily="2" charset="0"/>
              </a:rPr>
              <a:t>22</a:t>
            </a:r>
            <a:r>
              <a:rPr lang="en-US" sz="4900" baseline="30000" dirty="0">
                <a:latin typeface="KG Miss Kindergarten" panose="02000000000000000000" pitchFamily="2" charset="0"/>
              </a:rPr>
              <a:t>nd</a:t>
            </a:r>
            <a:r>
              <a:rPr lang="en-US" sz="4900" dirty="0">
                <a:latin typeface="KG Miss Kindergarten" panose="02000000000000000000" pitchFamily="2" charset="0"/>
              </a:rPr>
              <a:t>  year teaching – Previously taught 1</a:t>
            </a:r>
            <a:r>
              <a:rPr lang="en-US" sz="4900" baseline="30000" dirty="0">
                <a:latin typeface="KG Miss Kindergarten" panose="02000000000000000000" pitchFamily="2" charset="0"/>
              </a:rPr>
              <a:t>st</a:t>
            </a:r>
            <a:r>
              <a:rPr lang="en-US" sz="4900" dirty="0">
                <a:latin typeface="KG Miss Kindergarten" panose="02000000000000000000" pitchFamily="2" charset="0"/>
              </a:rPr>
              <a:t> grade, 5</a:t>
            </a:r>
            <a:r>
              <a:rPr lang="en-US" sz="4900" baseline="30000" dirty="0">
                <a:latin typeface="KG Miss Kindergarten" panose="02000000000000000000" pitchFamily="2" charset="0"/>
              </a:rPr>
              <a:t>th</a:t>
            </a:r>
            <a:r>
              <a:rPr lang="en-US" sz="4900" dirty="0">
                <a:latin typeface="KG Miss Kindergarten" panose="02000000000000000000" pitchFamily="2" charset="0"/>
              </a:rPr>
              <a:t> grade, and instructional coach</a:t>
            </a:r>
          </a:p>
          <a:p>
            <a:pPr lvl="1"/>
            <a:r>
              <a:rPr lang="en-US" sz="4900" dirty="0">
                <a:latin typeface="KG Miss Kindergarten" panose="02000000000000000000" pitchFamily="2" charset="0"/>
              </a:rPr>
              <a:t>Bachelor’s Degree from Wayne State University</a:t>
            </a:r>
          </a:p>
          <a:p>
            <a:pPr lvl="1"/>
            <a:r>
              <a:rPr lang="en-US" sz="4900" dirty="0">
                <a:latin typeface="KG Miss Kindergarten" panose="02000000000000000000" pitchFamily="2" charset="0"/>
              </a:rPr>
              <a:t>Master’s Degree from </a:t>
            </a:r>
            <a:r>
              <a:rPr lang="en-US" sz="4900" dirty="0" err="1">
                <a:latin typeface="KG Miss Kindergarten" panose="02000000000000000000" pitchFamily="2" charset="0"/>
              </a:rPr>
              <a:t>Marygrove</a:t>
            </a:r>
            <a:r>
              <a:rPr lang="en-US" sz="4900" dirty="0">
                <a:latin typeface="KG Miss Kindergarten" panose="02000000000000000000" pitchFamily="2" charset="0"/>
              </a:rPr>
              <a:t> College</a:t>
            </a:r>
          </a:p>
          <a:p>
            <a:pPr lvl="1"/>
            <a:endParaRPr lang="en-US" sz="4900" dirty="0">
              <a:latin typeface="KG Miss Kindergarten" panose="02000000000000000000" pitchFamily="2" charset="0"/>
            </a:endParaRPr>
          </a:p>
          <a:p>
            <a:r>
              <a:rPr lang="en-US" sz="5300" b="1" dirty="0">
                <a:latin typeface="KG Miss Kindergarten" panose="02000000000000000000" pitchFamily="2" charset="0"/>
              </a:rPr>
              <a:t>Ms. Landa Room 304</a:t>
            </a:r>
          </a:p>
          <a:p>
            <a:pPr lvl="1"/>
            <a:r>
              <a:rPr lang="en-US" sz="4900" dirty="0">
                <a:latin typeface="KG Miss Kindergarten" panose="02000000000000000000" pitchFamily="2" charset="0"/>
              </a:rPr>
              <a:t>1</a:t>
            </a:r>
            <a:r>
              <a:rPr lang="en-US" sz="4900" baseline="30000" dirty="0">
                <a:latin typeface="KG Miss Kindergarten" panose="02000000000000000000" pitchFamily="2" charset="0"/>
              </a:rPr>
              <a:t>st</a:t>
            </a:r>
            <a:r>
              <a:rPr lang="en-US" sz="4900" dirty="0">
                <a:latin typeface="KG Miss Kindergarten" panose="02000000000000000000" pitchFamily="2" charset="0"/>
              </a:rPr>
              <a:t> year at St. Lawrence</a:t>
            </a:r>
          </a:p>
          <a:p>
            <a:pPr lvl="1"/>
            <a:r>
              <a:rPr lang="en-US" sz="4900" dirty="0">
                <a:latin typeface="KG Miss Kindergarten" panose="02000000000000000000" pitchFamily="2" charset="0"/>
              </a:rPr>
              <a:t>11</a:t>
            </a:r>
            <a:r>
              <a:rPr lang="en-US" sz="4900" baseline="30000" dirty="0">
                <a:latin typeface="KG Miss Kindergarten" panose="02000000000000000000" pitchFamily="2" charset="0"/>
              </a:rPr>
              <a:t>th</a:t>
            </a:r>
            <a:r>
              <a:rPr lang="en-US" sz="4900" dirty="0">
                <a:latin typeface="KG Miss Kindergarten" panose="02000000000000000000" pitchFamily="2" charset="0"/>
              </a:rPr>
              <a:t> year teaching-Previously taught Preschool, Young 5’s, Kindergarten and 2</a:t>
            </a:r>
            <a:r>
              <a:rPr lang="en-US" sz="4900" baseline="30000" dirty="0">
                <a:latin typeface="KG Miss Kindergarten" panose="02000000000000000000" pitchFamily="2" charset="0"/>
              </a:rPr>
              <a:t>nd</a:t>
            </a:r>
            <a:r>
              <a:rPr lang="en-US" sz="4900" dirty="0">
                <a:latin typeface="KG Miss Kindergarten" panose="02000000000000000000" pitchFamily="2" charset="0"/>
              </a:rPr>
              <a:t> grade</a:t>
            </a:r>
          </a:p>
          <a:p>
            <a:pPr lvl="1"/>
            <a:r>
              <a:rPr lang="en-US" sz="4900" dirty="0">
                <a:latin typeface="KG Miss Kindergarten" panose="02000000000000000000" pitchFamily="2" charset="0"/>
              </a:rPr>
              <a:t>Bachelor's Degree from Rochester University</a:t>
            </a:r>
          </a:p>
          <a:p>
            <a:pPr lvl="1"/>
            <a:r>
              <a:rPr lang="en-US" sz="4900" dirty="0">
                <a:latin typeface="KG Miss Kindergarten" panose="02000000000000000000" pitchFamily="2" charset="0"/>
              </a:rPr>
              <a:t>Teacher Certification and Graduate School Oakland University</a:t>
            </a:r>
          </a:p>
          <a:p>
            <a:pPr lvl="1"/>
            <a:endParaRPr lang="en-US" sz="4900" b="1" dirty="0">
              <a:latin typeface="KG Miss Kindergarten" panose="02000000000000000000" pitchFamily="2" charset="0"/>
            </a:endParaRPr>
          </a:p>
          <a:p>
            <a:pPr lvl="1"/>
            <a:endParaRPr lang="en-US" sz="4900" dirty="0">
              <a:latin typeface="KG Miss Kindergarten" panose="02000000000000000000" pitchFamily="2" charset="0"/>
            </a:endParaRPr>
          </a:p>
          <a:p>
            <a:pPr lvl="1"/>
            <a:endParaRPr lang="en-US" sz="4900" dirty="0">
              <a:latin typeface="KG Miss Kindergarten" panose="02000000000000000000" pitchFamily="2" charset="0"/>
            </a:endParaRPr>
          </a:p>
          <a:p>
            <a:endParaRPr lang="en-US" b="1" dirty="0">
              <a:latin typeface="KG Miss Kindergarten" panose="02000000000000000000" pitchFamily="2" charset="0"/>
            </a:endParaRPr>
          </a:p>
          <a:p>
            <a:pPr lvl="1"/>
            <a:endParaRPr lang="en-US" b="1" dirty="0">
              <a:latin typeface="KG Miss Kindergarten" panose="02000000000000000000" pitchFamily="2" charset="0"/>
            </a:endParaRPr>
          </a:p>
          <a:p>
            <a:endParaRPr lang="en-US" b="1" dirty="0">
              <a:latin typeface="KG Miss Kindergarten" panose="02000000000000000000" pitchFamily="2" charset="0"/>
            </a:endParaRPr>
          </a:p>
          <a:p>
            <a:pPr marL="457200" lvl="1" indent="0">
              <a:buNone/>
            </a:pPr>
            <a:endParaRPr lang="en-US" dirty="0">
              <a:latin typeface="KG Miss Kindergarten" panose="02000000000000000000" pitchFamily="2" charset="0"/>
            </a:endParaRPr>
          </a:p>
        </p:txBody>
      </p:sp>
      <p:pic>
        <p:nvPicPr>
          <p:cNvPr id="2052" name="Picture 4" descr="C:\Users\Newby\AppData\Local\Microsoft\Windows\Temporary Internet Files\Content.IE5\QET3NE0C\leyendo-260x246[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2094" y="2496903"/>
            <a:ext cx="2740266" cy="258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83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KG Miss Kindergarten" panose="02000000000000000000" pitchFamily="2" charset="0"/>
              </a:rPr>
              <a:t>Communication</a:t>
            </a:r>
            <a:r>
              <a:rPr lang="en-US" dirty="0">
                <a:solidFill>
                  <a:schemeClr val="accent1"/>
                </a:solidFill>
                <a:latin typeface="KG Miss Kindergarten" panose="02000000000000000000" pitchFamily="2" charset="0"/>
              </a:rPr>
              <a:t> </a:t>
            </a:r>
          </a:p>
        </p:txBody>
      </p:sp>
      <p:sp>
        <p:nvSpPr>
          <p:cNvPr id="3" name="Content Placeholder 2"/>
          <p:cNvSpPr>
            <a:spLocks noGrp="1"/>
          </p:cNvSpPr>
          <p:nvPr>
            <p:ph idx="1"/>
          </p:nvPr>
        </p:nvSpPr>
        <p:spPr/>
        <p:txBody>
          <a:bodyPr>
            <a:normAutofit/>
          </a:bodyPr>
          <a:lstStyle/>
          <a:p>
            <a:r>
              <a:rPr lang="en-US" dirty="0">
                <a:latin typeface="KG Miss Kindergarten" panose="02000000000000000000" pitchFamily="2" charset="0"/>
              </a:rPr>
              <a:t>If there will be a change in your child's dismissal, please write a note and send it in their folder</a:t>
            </a:r>
            <a:r>
              <a:rPr lang="en-US" dirty="0"/>
              <a:t>.</a:t>
            </a:r>
          </a:p>
          <a:p>
            <a:r>
              <a:rPr lang="en-US" b="1" dirty="0">
                <a:latin typeface="KG Miss Kindergarten" panose="02000000000000000000" pitchFamily="2" charset="0"/>
              </a:rPr>
              <a:t>Daily Folder</a:t>
            </a:r>
          </a:p>
          <a:p>
            <a:pPr lvl="1"/>
            <a:r>
              <a:rPr lang="en-US" dirty="0">
                <a:latin typeface="KG Miss Kindergarten" panose="02000000000000000000" pitchFamily="2" charset="0"/>
              </a:rPr>
              <a:t>Send home assignments and projects</a:t>
            </a:r>
          </a:p>
          <a:p>
            <a:pPr lvl="1"/>
            <a:r>
              <a:rPr lang="en-US" dirty="0">
                <a:latin typeface="KG Miss Kindergarten" panose="02000000000000000000" pitchFamily="2" charset="0"/>
              </a:rPr>
              <a:t>Send information back to school</a:t>
            </a:r>
          </a:p>
          <a:p>
            <a:r>
              <a:rPr lang="en-US" b="1" dirty="0">
                <a:latin typeface="KG Miss Kindergarten" panose="02000000000000000000" pitchFamily="2" charset="0"/>
              </a:rPr>
              <a:t>Website (Review Weekly)</a:t>
            </a:r>
          </a:p>
          <a:p>
            <a:pPr lvl="1"/>
            <a:r>
              <a:rPr lang="en-US" dirty="0">
                <a:latin typeface="KG Miss Kindergarten" panose="02000000000000000000" pitchFamily="2" charset="0"/>
              </a:rPr>
              <a:t>Weekly skills being taught</a:t>
            </a:r>
          </a:p>
          <a:p>
            <a:pPr lvl="1"/>
            <a:r>
              <a:rPr lang="en-US" dirty="0">
                <a:latin typeface="KG Miss Kindergarten" panose="02000000000000000000" pitchFamily="2" charset="0"/>
              </a:rPr>
              <a:t>Specials Schedule</a:t>
            </a:r>
          </a:p>
          <a:p>
            <a:pPr lvl="1"/>
            <a:r>
              <a:rPr lang="en-US" dirty="0">
                <a:latin typeface="KG Miss Kindergarten" panose="02000000000000000000" pitchFamily="2" charset="0"/>
              </a:rPr>
              <a:t>Calendar/Special Events</a:t>
            </a:r>
          </a:p>
          <a:p>
            <a:pPr lvl="1"/>
            <a:r>
              <a:rPr lang="en-US" dirty="0">
                <a:latin typeface="KG Miss Kindergarten" panose="02000000000000000000" pitchFamily="2" charset="0"/>
              </a:rPr>
              <a:t>Wish List</a:t>
            </a:r>
          </a:p>
          <a:p>
            <a:pPr lvl="1"/>
            <a:endParaRPr lang="en-US" dirty="0">
              <a:latin typeface="KG Miss Kindergarten" panose="02000000000000000000" pitchFamily="2" charset="0"/>
            </a:endParaRPr>
          </a:p>
          <a:p>
            <a:pPr lvl="1"/>
            <a:endParaRPr lang="en-US" dirty="0">
              <a:latin typeface="KG Miss Kindergarten" panose="02000000000000000000" pitchFamily="2" charset="0"/>
            </a:endParaRPr>
          </a:p>
          <a:p>
            <a:endParaRPr lang="en-US" dirty="0"/>
          </a:p>
        </p:txBody>
      </p:sp>
      <p:sp>
        <p:nvSpPr>
          <p:cNvPr id="4" name="AutoShape 2" descr="Image result for clipart free dont forget"/>
          <p:cNvSpPr>
            <a:spLocks noChangeAspect="1" noChangeArrowheads="1"/>
          </p:cNvSpPr>
          <p:nvPr/>
        </p:nvSpPr>
        <p:spPr bwMode="auto">
          <a:xfrm>
            <a:off x="4095808" y="345494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lipart free dont forg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Image result for clipart free dont forg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9193" y="4189615"/>
            <a:ext cx="3707475" cy="1865053"/>
          </a:xfrm>
          <a:prstGeom prst="rect">
            <a:avLst/>
          </a:prstGeom>
          <a:noFill/>
          <a:ln>
            <a:noFill/>
          </a:ln>
        </p:spPr>
      </p:pic>
    </p:spTree>
    <p:extLst>
      <p:ext uri="{BB962C8B-B14F-4D97-AF65-F5344CB8AC3E}">
        <p14:creationId xmlns:p14="http://schemas.microsoft.com/office/powerpoint/2010/main" val="378674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KG Miss Kindergarten" panose="02000000000000000000" pitchFamily="2" charset="0"/>
              </a:rPr>
              <a:t>Dismissal</a:t>
            </a:r>
          </a:p>
        </p:txBody>
      </p:sp>
      <p:sp>
        <p:nvSpPr>
          <p:cNvPr id="6" name="Content Placeholder 5"/>
          <p:cNvSpPr>
            <a:spLocks noGrp="1"/>
          </p:cNvSpPr>
          <p:nvPr>
            <p:ph idx="1"/>
          </p:nvPr>
        </p:nvSpPr>
        <p:spPr>
          <a:xfrm>
            <a:off x="1104207" y="1790700"/>
            <a:ext cx="10515600" cy="4351338"/>
          </a:xfrm>
        </p:spPr>
        <p:txBody>
          <a:bodyPr>
            <a:normAutofit/>
          </a:bodyPr>
          <a:lstStyle/>
          <a:p>
            <a:r>
              <a:rPr lang="en-US" dirty="0">
                <a:latin typeface="KG Miss Kindergarten" panose="02000000000000000000" pitchFamily="2" charset="0"/>
              </a:rPr>
              <a:t>Students will be dismissed at their perspective doors per school procedure.</a:t>
            </a:r>
          </a:p>
          <a:p>
            <a:r>
              <a:rPr lang="en-US" dirty="0">
                <a:latin typeface="KG Miss Kindergarten" panose="02000000000000000000" pitchFamily="2" charset="0"/>
              </a:rPr>
              <a:t>Bussers</a:t>
            </a:r>
          </a:p>
          <a:p>
            <a:pPr lvl="1"/>
            <a:r>
              <a:rPr lang="en-US" dirty="0">
                <a:latin typeface="KG Miss Kindergarten" panose="02000000000000000000" pitchFamily="2" charset="0"/>
              </a:rPr>
              <a:t>Aides will walk your child to their designated bus.</a:t>
            </a:r>
          </a:p>
          <a:p>
            <a:r>
              <a:rPr lang="en-US" dirty="0">
                <a:latin typeface="KG Miss Kindergarten" panose="02000000000000000000" pitchFamily="2" charset="0"/>
              </a:rPr>
              <a:t>Half Day (12:00 PM)</a:t>
            </a:r>
          </a:p>
          <a:p>
            <a:pPr marL="457200" lvl="1" indent="0">
              <a:buNone/>
            </a:pPr>
            <a:r>
              <a:rPr lang="en-US" dirty="0">
                <a:latin typeface="KG Miss Kindergarten" panose="02000000000000000000" pitchFamily="2" charset="0"/>
              </a:rPr>
              <a:t>         </a:t>
            </a:r>
          </a:p>
          <a:p>
            <a:pPr marL="457200" lvl="1" indent="0" algn="ctr">
              <a:buNone/>
            </a:pPr>
            <a:endParaRPr lang="en-US" dirty="0">
              <a:latin typeface="KG Miss Kindergarten" panose="02000000000000000000" pitchFamily="2" charset="0"/>
            </a:endParaRPr>
          </a:p>
        </p:txBody>
      </p:sp>
      <p:sp>
        <p:nvSpPr>
          <p:cNvPr id="5" name="Content Placeholder 2"/>
          <p:cNvSpPr txBox="1">
            <a:spLocks/>
          </p:cNvSpPr>
          <p:nvPr/>
        </p:nvSpPr>
        <p:spPr>
          <a:xfrm>
            <a:off x="7796645" y="1825624"/>
            <a:ext cx="3079173" cy="4681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p:txBody>
      </p:sp>
      <p:pic>
        <p:nvPicPr>
          <p:cNvPr id="2050" name="Picture 2" descr="Image result for school dismissal clip art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313" y="4421362"/>
            <a:ext cx="28575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23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KG Miss Kindergarten" panose="02000000000000000000" pitchFamily="2" charset="0"/>
              </a:rPr>
              <a:t>Curriculum</a:t>
            </a:r>
          </a:p>
        </p:txBody>
      </p:sp>
      <p:sp>
        <p:nvSpPr>
          <p:cNvPr id="3" name="Content Placeholder 2"/>
          <p:cNvSpPr>
            <a:spLocks noGrp="1"/>
          </p:cNvSpPr>
          <p:nvPr>
            <p:ph idx="1"/>
          </p:nvPr>
        </p:nvSpPr>
        <p:spPr/>
        <p:txBody>
          <a:bodyPr>
            <a:normAutofit fontScale="77500" lnSpcReduction="20000"/>
          </a:bodyPr>
          <a:lstStyle/>
          <a:p>
            <a:r>
              <a:rPr lang="en-US" dirty="0">
                <a:latin typeface="KG Miss Kindergarten" panose="02000000000000000000" pitchFamily="2" charset="0"/>
              </a:rPr>
              <a:t>Morning Work</a:t>
            </a:r>
          </a:p>
          <a:p>
            <a:r>
              <a:rPr lang="en-US" dirty="0">
                <a:latin typeface="KG Miss Kindergarten" panose="02000000000000000000" pitchFamily="2" charset="0"/>
              </a:rPr>
              <a:t>Calendar Time</a:t>
            </a:r>
          </a:p>
          <a:p>
            <a:r>
              <a:rPr lang="en-US" dirty="0">
                <a:latin typeface="KG Miss Kindergarten" panose="02000000000000000000" pitchFamily="2" charset="0"/>
              </a:rPr>
              <a:t>Working in Small Groups</a:t>
            </a:r>
          </a:p>
          <a:p>
            <a:r>
              <a:rPr lang="en-US" dirty="0">
                <a:latin typeface="KG Miss Kindergarten" panose="02000000000000000000" pitchFamily="2" charset="0"/>
              </a:rPr>
              <a:t>Daily 5</a:t>
            </a:r>
          </a:p>
          <a:p>
            <a:r>
              <a:rPr lang="en-US" dirty="0">
                <a:latin typeface="KG Miss Kindergarten" panose="02000000000000000000" pitchFamily="2" charset="0"/>
              </a:rPr>
              <a:t>Snack Time</a:t>
            </a:r>
          </a:p>
          <a:p>
            <a:r>
              <a:rPr lang="en-US" dirty="0">
                <a:latin typeface="KG Miss Kindergarten" panose="02000000000000000000" pitchFamily="2" charset="0"/>
              </a:rPr>
              <a:t>Lunch/ Recess </a:t>
            </a:r>
          </a:p>
          <a:p>
            <a:r>
              <a:rPr lang="en-US" dirty="0">
                <a:latin typeface="KG Miss Kindergarten" panose="02000000000000000000" pitchFamily="2" charset="0"/>
              </a:rPr>
              <a:t>Rest (TBD)</a:t>
            </a:r>
          </a:p>
          <a:p>
            <a:r>
              <a:rPr lang="en-US" dirty="0">
                <a:latin typeface="KG Miss Kindergarten" panose="02000000000000000000" pitchFamily="2" charset="0"/>
              </a:rPr>
              <a:t>Religion</a:t>
            </a:r>
          </a:p>
          <a:p>
            <a:r>
              <a:rPr lang="en-US" dirty="0">
                <a:latin typeface="KG Miss Kindergarten" panose="02000000000000000000" pitchFamily="2" charset="0"/>
              </a:rPr>
              <a:t>Science/Social Studies</a:t>
            </a:r>
          </a:p>
          <a:p>
            <a:r>
              <a:rPr lang="en-US" dirty="0">
                <a:latin typeface="KG Miss Kindergarten" panose="02000000000000000000" pitchFamily="2" charset="0"/>
              </a:rPr>
              <a:t>Math </a:t>
            </a:r>
          </a:p>
          <a:p>
            <a:r>
              <a:rPr lang="en-US" dirty="0">
                <a:latin typeface="KG Miss Kindergarten" panose="02000000000000000000" pitchFamily="2" charset="0"/>
              </a:rPr>
              <a:t>Writers Workshop</a:t>
            </a:r>
          </a:p>
          <a:p>
            <a:r>
              <a:rPr lang="en-US" dirty="0">
                <a:latin typeface="KG Miss Kindergarten" panose="02000000000000000000" pitchFamily="2" charset="0"/>
              </a:rPr>
              <a:t>Specials</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414" y="1257298"/>
            <a:ext cx="1391901" cy="140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6372" y="1341601"/>
            <a:ext cx="1398130" cy="189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0780" y="2865713"/>
            <a:ext cx="1282220" cy="156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4915" y="3787969"/>
            <a:ext cx="1701044" cy="192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36536" y="2972039"/>
            <a:ext cx="1234823" cy="163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1110" y="4651984"/>
            <a:ext cx="2874335" cy="146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48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4993743-B10A-433C-9996-3035D2C3A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Rectangle 84">
            <a:extLst>
              <a:ext uri="{FF2B5EF4-FFF2-40B4-BE49-F238E27FC236}">
                <a16:creationId xmlns:a16="http://schemas.microsoft.com/office/drawing/2014/main" id="{14280C55-570C-4284-9850-B2BA33DB67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62F4286-DC85-4A91-AE04-FF8535B2AA9E}"/>
              </a:ext>
            </a:extLst>
          </p:cNvPr>
          <p:cNvSpPr>
            <a:spLocks noGrp="1"/>
          </p:cNvSpPr>
          <p:nvPr>
            <p:ph type="title"/>
          </p:nvPr>
        </p:nvSpPr>
        <p:spPr>
          <a:xfrm>
            <a:off x="964760" y="804328"/>
            <a:ext cx="6091312" cy="1205821"/>
          </a:xfrm>
        </p:spPr>
        <p:txBody>
          <a:bodyPr>
            <a:normAutofit/>
          </a:bodyPr>
          <a:lstStyle/>
          <a:p>
            <a:r>
              <a:rPr lang="en-US" sz="4000">
                <a:solidFill>
                  <a:srgbClr val="FEFFFF"/>
                </a:solidFill>
              </a:rPr>
              <a:t>Snack</a:t>
            </a:r>
          </a:p>
        </p:txBody>
      </p:sp>
      <p:sp>
        <p:nvSpPr>
          <p:cNvPr id="3" name="Content Placeholder 2">
            <a:extLst>
              <a:ext uri="{FF2B5EF4-FFF2-40B4-BE49-F238E27FC236}">
                <a16:creationId xmlns:a16="http://schemas.microsoft.com/office/drawing/2014/main" id="{12D6EED8-4695-4179-B073-41800FD6E28B}"/>
              </a:ext>
            </a:extLst>
          </p:cNvPr>
          <p:cNvSpPr>
            <a:spLocks noGrp="1"/>
          </p:cNvSpPr>
          <p:nvPr>
            <p:ph idx="1"/>
          </p:nvPr>
        </p:nvSpPr>
        <p:spPr>
          <a:xfrm>
            <a:off x="1282189" y="2494450"/>
            <a:ext cx="5773883" cy="3563159"/>
          </a:xfrm>
        </p:spPr>
        <p:txBody>
          <a:bodyPr>
            <a:normAutofit fontScale="92500" lnSpcReduction="10000"/>
          </a:bodyPr>
          <a:lstStyle/>
          <a:p>
            <a:pPr fontAlgn="base"/>
            <a:r>
              <a:rPr lang="en-US" sz="2000" dirty="0"/>
              <a:t>Please make sure that you send in TWO snacks each day. One snack for the morning and one snack for the afternoon. Please try to pack </a:t>
            </a:r>
            <a:r>
              <a:rPr lang="en-US" sz="2400" b="1" u="sng" dirty="0"/>
              <a:t>"dry" foods </a:t>
            </a:r>
            <a:r>
              <a:rPr lang="en-US" sz="2000" dirty="0"/>
              <a:t>such as crackers, goldfish, breakfast bars, etc.  </a:t>
            </a:r>
            <a:r>
              <a:rPr lang="en-US" sz="2400" b="1" u="sng" dirty="0"/>
              <a:t>Wet items like yogurt and fruit cups are great for lunch boxes but not so classroom friendly. </a:t>
            </a:r>
            <a:r>
              <a:rPr lang="en-US" sz="2000" dirty="0"/>
              <a:t> Students can have their water bottles during snack.  I ask that they save their juice boxes for lunch to help with time and clean-up in the classroom. </a:t>
            </a:r>
          </a:p>
          <a:p>
            <a:pPr fontAlgn="base"/>
            <a:r>
              <a:rPr lang="en-US" sz="2000" b="1" dirty="0"/>
              <a:t>Please be sure to label your child’s snack.</a:t>
            </a:r>
          </a:p>
          <a:p>
            <a:pPr fontAlgn="base"/>
            <a:r>
              <a:rPr lang="en-US" sz="2000" dirty="0"/>
              <a:t>Use the important note about classroom snacks as your guide!</a:t>
            </a:r>
          </a:p>
          <a:p>
            <a:endParaRPr lang="en-US" sz="2000" dirty="0"/>
          </a:p>
        </p:txBody>
      </p:sp>
      <p:pic>
        <p:nvPicPr>
          <p:cNvPr id="1030" name="Picture 6" descr="Snack Clipart">
            <a:extLst>
              <a:ext uri="{FF2B5EF4-FFF2-40B4-BE49-F238E27FC236}">
                <a16:creationId xmlns:a16="http://schemas.microsoft.com/office/drawing/2014/main" id="{AE60DB53-E77A-463E-9F81-F67FA907FF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40873" y="633852"/>
            <a:ext cx="3111072" cy="27066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nack Clipart ">
            <a:extLst>
              <a:ext uri="{FF2B5EF4-FFF2-40B4-BE49-F238E27FC236}">
                <a16:creationId xmlns:a16="http://schemas.microsoft.com/office/drawing/2014/main" id="{BB8DBBFE-6B53-4065-9E3F-24DF15CD5D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91592" y="3511296"/>
            <a:ext cx="2806585" cy="275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1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latin typeface="KG Miss Kindergarten" panose="02000000000000000000" pitchFamily="2" charset="0"/>
              </a:rPr>
              <a:t>Grading Scale</a:t>
            </a:r>
          </a:p>
        </p:txBody>
      </p:sp>
      <p:sp>
        <p:nvSpPr>
          <p:cNvPr id="3" name="Content Placeholder 2"/>
          <p:cNvSpPr>
            <a:spLocks noGrp="1"/>
          </p:cNvSpPr>
          <p:nvPr>
            <p:ph idx="1"/>
          </p:nvPr>
        </p:nvSpPr>
        <p:spPr/>
        <p:txBody>
          <a:bodyPr/>
          <a:lstStyle/>
          <a:p>
            <a:r>
              <a:rPr lang="en-US" dirty="0">
                <a:latin typeface="KG Miss Kindergarten" panose="02000000000000000000" pitchFamily="2" charset="0"/>
              </a:rPr>
              <a:t>1 – I do not show an understanding of this Kindergarten skill at this time. </a:t>
            </a:r>
          </a:p>
          <a:p>
            <a:pPr>
              <a:buSzPct val="114999"/>
            </a:pPr>
            <a:r>
              <a:rPr lang="en-US" dirty="0">
                <a:latin typeface="KG Miss Kindergarten" panose="02000000000000000000" pitchFamily="2" charset="0"/>
              </a:rPr>
              <a:t>2 – I am progressing, but I need help or an example. </a:t>
            </a:r>
          </a:p>
          <a:p>
            <a:pPr>
              <a:buSzPct val="114999"/>
            </a:pPr>
            <a:r>
              <a:rPr lang="en-US" dirty="0">
                <a:latin typeface="KG Miss Kindergarten" panose="02000000000000000000" pitchFamily="2" charset="0"/>
              </a:rPr>
              <a:t>3 – I work at grade level. I am mastering Kindergarten skills. </a:t>
            </a:r>
          </a:p>
          <a:p>
            <a:pPr>
              <a:buSzPct val="114999"/>
            </a:pPr>
            <a:r>
              <a:rPr lang="en-US" dirty="0">
                <a:latin typeface="KG Miss Kindergarten" panose="02000000000000000000" pitchFamily="2" charset="0"/>
              </a:rPr>
              <a:t>4 – I am working above grade level.</a:t>
            </a:r>
          </a:p>
          <a:p>
            <a:pPr>
              <a:buSzPct val="114999"/>
            </a:pPr>
            <a:endParaRPr lang="en-US" dirty="0">
              <a:latin typeface="KG Miss Kindergarten" panose="02000000000000000000" pitchFamily="2" charset="0"/>
            </a:endParaRPr>
          </a:p>
          <a:p>
            <a:pPr algn="ctr"/>
            <a:endParaRPr lang="en-US" dirty="0"/>
          </a:p>
        </p:txBody>
      </p:sp>
      <p:pic>
        <p:nvPicPr>
          <p:cNvPr id="6" name="Picture 5" descr="Image result for grading clip art fre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6568" y="4553641"/>
            <a:ext cx="2186248" cy="1558753"/>
          </a:xfrm>
          <a:prstGeom prst="rect">
            <a:avLst/>
          </a:prstGeom>
          <a:noFill/>
          <a:ln>
            <a:noFill/>
          </a:ln>
        </p:spPr>
      </p:pic>
    </p:spTree>
    <p:extLst>
      <p:ext uri="{BB962C8B-B14F-4D97-AF65-F5344CB8AC3E}">
        <p14:creationId xmlns:p14="http://schemas.microsoft.com/office/powerpoint/2010/main" val="343244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2725" y="263772"/>
            <a:ext cx="6956213" cy="5205449"/>
          </a:xfrm>
        </p:spPr>
      </p:pic>
      <p:sp>
        <p:nvSpPr>
          <p:cNvPr id="4" name="AutoShape 2" descr="data:image/jpeg;base64,/9j/4AAQSkZJRgABAQAAAQABAAD/2wCEAAkGBxQTEhUUExQWFhUXGBoaGRgYGBwgIBwhICAbHBogIR8fHSggIB8lHBweITIhJSkrMC4uHSAzODQsNygtLisBCgoKDg0OGxAQGywmICQ0Ny4wNCwsLzQsLDQ0LDQ1LCwsLSwsLCwwLCwvLCwsLCw0NCwsLDQsLCwsLCwsLCwsLP/AABEIAJsBRAMBIgACEQEDEQH/xAAcAAACAwEBAQEAAAAAAAAAAAAABgQFBwMCAQj/xABCEAACAQIEAwYEAgcGBgMBAAABAgMEEQAFEiEGMUETIlFhcYEUMpGhB7EjQlJicsHwFTOCktHhJDRDorLCFlPxc//EABsBAQACAwEBAAAAAAAAAAAAAAACAwEEBQYH/8QAMhEAAgECBAQEBQQCAwAAAAAAAAECAxEEEiExBUFRYRMikfBxgaGx4RQywdFC8SNSU//aAAwDAQACEQMRAD8A3HBgwYAMGDBgAOOKVSEAh1swJG43A529MVU+fgVLU5GkqFOo9Q47rjf5Q4Knzt44Qpsydoe0kUCWkqCZFXkFa8UwHgDqDe+KZVbSsvfT5FihdX99x345rXhpg8bFT2sSkj9lnAYe4OK7KM+kNSY2OqNKZGI2uXaVkBvzvpAxH42rNeVxkm5eSIX8w+//AI4oaOt7KWsmO4RadR56EaVh/msPfFU6r0lHp97WJxhvF9f7uaTlGapUK7R3skjxkkWuUNiR5eeJ+M0eR4ctpaOI/wDEVm58QJDqkJ9m0/Xww60uZwxvHShjrsVQc7iNRqN/Llc9QcbOZXsU2drltgx4aZQwUsAx5C4ubc7Drj3iRgMGDHOWZV3ZgvqQPzwB0wYg5jm8MEfayyKiE2DE8z4C3M+mKGm4/pZKlKeMu2sgCS3c1EXA3Oq/TlzwA2YMQajOKeP554l/ikUfmce6bNIZP7uaN/4XU/kcAS8GOFTWxxlRI6IXOldTAaj4C/M+WPcc6sSAwJXYgEG3r4YA6YML2Zca0cJ0mUO37MY1H022v5Xx9yrjCnnkEXfjkPyrKukt/D0PpfADBgwYMAGDC5m3FyRStDHDPPIttQiQkAkXsT6EdMQP/mc47z5bUqniBc/5dO31wA5YMLWVcdUU50iYRve2iXum/hv3b+hwyg4AMGDELNM1hpwDK4XUbKLElj4BQCT7DAE3BivyzOYZ7iNu8u5RlKsB0JVgDbztiwwAY5VFSiC7uqg8tRA/PHXCrnOc9lNKtXAxprJolWMsqhtnLtfbvbWAvYA74Myu5LzXNahJQIIFliEZdn123B3UGxANrEX5777Yn5Lm0VVCs0JujePMHqCOhGE3Is1FS1TPShYIolKkFQRJYEqdOwFwPP3ucROAqlaKaeGZ0tMqzxrFchblgV0gXVradvIb4jm6mXHmjQMxq9C6V3ke4RRzv4+g5k46U8wBWJnDShAxG1yBsWt4XwhScSBKGV4WPxnbiEBhqkZtY7oBuT3L+/nibw7ULmFc9XpaNaYdkkZNn1G5YyAdNyAt+Y8sZWuolZaIecGDBjJEMGDBgAwYMGADBgwYAVeOKLaOpFv0ZKSXNv0b90kn9xtL+xxRy5FLLUX0MEq4HSUkHuyKpQMf4hpYeJBxLzMHM640w/5SlIMxH/UfonoN/oetsOtTOkSF3YIii5J2AAxXKmpSv73uiam0rCeOF55sviglZY5EkSTnqGw3Bt5k8r4opuGpnkSBkNpal5JbdIlIVb+GpY9v4hjSMrzGOojEsRJQ3sSpF7G1wCAbeeONDnlPLI8SSqZEYqyG4YEc9jYkeY2xjwY6W5GfEeoix1Wmoq66bbs2aCAEfKFJUED0Bb3HjipybiBw7yxJ2tVKojiXmIY7k6nI/WdiTpH+2NWzLL0mRkccwQGsCVuLXFwQD54R+IMkOX02umJVTIollC3eOMmxK77tvu3O3K2IeHJSclu/p709CWaLjb2y64V4ZaJ/iKmQy1LDdib6b8wPDwsOWGnFfkNBHBAkcJLR2uGLai2rvFr9bk3xYYvirIqbuUHF+etTRqsS655m0RL59WPkLj6jFDR8Kxka6m9RM27M7Na/gBcCw8x9OWO2ZN2ucKp+WCnuPJnaxP8AlxK4mzlaWneYgE8kU9WOw/19AceZ4zi8Q68cPQlb4bu/tevYupxVszFTjLh+OOJWhsnfH6JpLIxItdQxtqH5XwqcO8OyVRZr9jTRktJKflUDcgH9Y28PXwvoXCnCXxKpWV57WRxqSM/Kqndbj0308h1ucNWbZBHNAtOLRw6lLIgA1Kp1aduQLWufXxx28DRrUqKhWnma5/nmUzUXLMkZblvCayRTVSxzNAinsIzu8x5AnSLhb7m3T0viVnfBJjgo4kF6uZ21HUbbIzlfAAbC/rjSqiSdJ4Y4YUNPpIdtQBS3ygDw5bW+lseMpq5JpZRPTdmYXtE531A3BKm223O3jbpjcMGH5zDUFYDK7sg1KpYn9GQQJEN9wVIG3hY+nXJE1SOoqOwiK2mcuBr3uFFz3iT4bc+nPeRl0Xf7i/pCS+2xJGkm3mosfHGe5PwvS0+YvTzwrIsq9pTM9yLD547fKSvO53sPPGJpuDinZvnzXqRt5ky5yClplUGnChORdLMT6tzvj1xXSLNTSq3NFLo1/lZQSrA9PA+ROIXFmXx0LwVVOojVpFimRRZWVr2OnkCLbEeOPnGdb2VDL+06iNR4ltjbztc+2PIYnDVsLjKSjNyc3u9+6fb8o24yUovTYa+GK4z0kErfM8alvW1j98WmKzKoBTUkatsIohq/wr3v54UJ/wARJGiGilZJJtqa7Bg++ktYWIsbbHnfnj2BrDZn3ENPSLqmcAnkg3ZvQfzO3njP8z46r5phDSwGIsAygpqk0nkxv3VBHiOvPkcNfDfB6xt8RVHt6pjqZ23CnwUctvH6WGGZadAzOFUOwAZgBcgcrnmbYAyqo4Cq5wZ8wq0jCgkk94qOtz3VH1OOGTcWvQhFhWaejMjKJJti1huIh+qo573/AMOGWpp3zWqdGLJQ0zlWG4M0g5g9bKf6udp39kl81jOjTBSU4MQAsutyym3TZV5emAJ/DvGFLWWEcgEhG8TbMPG37XtfBxBlE0ksUsDoCgZGDFhdWKk2Ze8p7vS1/HGY1PCIkOYdgCJ6WcuoBtqjbvBQOhUAkEenhZs4S4qeNYkq5BJDKv6Gq5b9Y5f2XHK5PTmeeAOHGORt8ZS3lkMFn1jW2tQLFrEXYg2HpY4jRfiA0UclNEHqJkLiKU76kUagWHNmUXBsN9N+uL78SM67OJadGRJKkMvaO+kIltySATv8o8TjPUHYPHG9MizJGCrQuqE9pcKbNvIxG2nYi/TENie+o10v4lulMsk9MWLAaHjYaHPI3O+g3B23xTVnFE1Y/wANVvHBCG1SabjUNiEvc3+32wr1U0ig0I1CEy6lAXU+9rAC+41b28b41fKeB46aJ2KLV1LDnNYKTfkAQ2kdb7nb2xXlqTg03a97Nb25b8xovfqIVdXos9UKaR9LLCyxQoGSTQveD23VQBzHjvyxTx59er7aH/hdRbvR221eNwARyH3xp2Q8JhKuSWY08cpjGiKmJVQpDI5aMjcEkb8rjC1HwiyQ08L0yCcamCg37RlcXDtckK8Y/hGq9hvaUKapwjG+ySvzCbZVVEQilihjtHWElpqqSXkH3ut206irXuN9/U4uuHuIKbKpZoizSRyGJg6aWtswcsQfGxsN98WEuQnM6HtNNPHWCQ6rKAVCFlEbEXIIAA38BhPzjLF7B5Vj7KamZI6qmAJUi+0gN7hWsAen2uySz5sztbb+SLdzV5+OqBFDGpQgi9lux+gBIPkcXtDVpNGksZ1I6hlNiLg7jY74wtszp5liVqVYIi4aaQLcFVPIMFuoZ7KT0xb0PEFVUxyxwdqzCphanEaFUCJbXGWFlRFAB7x3wpTlON5Ryvpo/toGjX5alVNmNjgxRU+UzzAyVLhHY7Rx7hF2surbUeZJtzPhj5i0wMeDBgwAYrOJs0+GpZp/2EJHqdl/7iMWeMqz7MZpsrr3nnQky6UhsoMeiUXW/NrgA79B54Acfw+yn4ehiB+eQCWQnmWYA7+gsPbDGygixFwehxFoX1wIVNtUalTbldRY2xTcBZy9TTHtjeeJ2jl2A3B2NhtyI9wcAXNNmETySQo4Lxadaj9XULr5cvDHFqGmndZdMckkTWDixZWU7i432PQ4lpSoHaQIodwAzAC7AX03PM2vjnQZfHDrEShdbtI1r7s3M74AlY41tMJY3jbdXUqfQixxxqczijljidwJJb6F6m3P098SZpQqsx2Cgk+g3OAFr8M6gvltPfcqrJ/lZlH2Aw0YyfhPP6qjy+GQ06NTXJL6wHOp22C3vf2O2/jjWBgBAha+c1v7sUQ+qqcL3G9QKivpKP8AUEia/VyNvZP/ACxe5O4bMMyl/VEka3/gUhvppwrQ09oYs0PP+0Azk9I9VvsQR9McGjhvE4rUrS2gkl8Wv6v6lzdqaRr+bq3w8ojOluyfSR0Ok6behxVfh9XmbL4HZi7aSrFjc3Ukbk7na2GHCFw9UDLauSil7sM7mSnc/LvYFCeh2A9bftDHeKR+wYMGADCh+JUTLBHVp89LKkg81JCuPQgi/pjhnGdvVVUVLRM1kkV55UOwVTut+t/vsN98XHHZX+z6rVy7Jh7nZfvbAFB+ItSJhRU6G/byrJf9xRcn/uv7Yj10PxOa0sB+SFTUOPO9kv7gfXFPwTKamoSRvlpaWOFb+J5n6ah9MMXBCasxzGQ81MUY8gAfzsMcVvxuKJf+cb/N/gt2p/EdqiEOjI26sCp9CLHGfcDZOP7QnJJdKJVp4SwHW7MduouRf97GjYUOEiI6/MoTsTKkw8w6i/0P547RUWnFmf8AwcSOE7RnlSNUva5bnbY9B+WO3Er1Ip2NIFM21gbcr72uQL28cUP4kd00Eh+WOsiLfff7Yc8ALZ4nWKopqSdCJpo1YsttAc3BHO/zKd9+mGTEaoy+KR0keNWeMkoxG6352OPUNZG7uiurPHYOoO63FxcdLjAFPk+RNFW1lQzKVqOy0qL3GhbG/v4YVMkyQR1dXlswDQTKaiH93vadvBhcf5fPGlYTJJdeeqB/0qM6t+rPsPpY++AEGW1OZoqns5qhClPGJQtkQEsjq7cgQw9AN+lomewCHsxU/Dz637Z2gkJkZCCFXWVIVOVrc9vXGscQ5RB2qT9mpqCwVbgHWbWAIO2w/W5j6YzHPqEqlSOz1xy1MafE6QLMp0yIN76dWwOwJBxDmTf7UOH4YcKLHGKuVAJZbtGp5RoeVr73I687W8Th3ocwjlMgja5icxvsdmABI8+fTElEAAA5DYYVOADY16n5hXTE+h0kfbEyAx/2fH23b6B2ujRr66b3t6XxXPkHfeQTS9oZC6MTfRcAFAD+pte39G7x8OMNXMp22INDliRs0llMrgCSQKFL2va4G3XCpxpTLFWUs9u7UMaWYD9YOO4TbqCOfkMWVfmTvmVPTRMQsSvLUW5WK6Y1Pu2q3oemIP4oDuUVufx0NvWzYyYM6mNXT6aN+2EdEXaRoQrAazdHIPdZTf5W6FsdMry6eWknaDX2MzRmoJHeWzm7KkfzqVJLJtYCwvi94sp3Wt/4mZqWGqU9u8bXDKgsiX03BI7p8fDFZFLUwUyCnmdaV5GVKle4LA2TWCupLEbkfNYDmbYgm+RJpLc0zIM4V4VWCOWSOMCMSMNJfSq72aze5A3vgx24erA0R7GJ+yDEK790ybAl7NvYsSLnnbwtj5iZFl5gwYMAGF7O+EKWftXaFO1dGGvzIIBte1x42vhhwYAWvw6r+1oIQfniHYuDzDJ3bHztY++K7OIXy+retjVnp5gBUovNSOUgH1v6nx265xSPQTPW06l4pN6mEc//AOqeY6j/APQy5XmkVRGJIXV1PgeXkRzB8jgDzlubwVChoZUcHwO49RzHviFnnFVLSqTJKpYckUgsfKw5epsMRMx4DopmLmLQx5mMlft8v2x0yngmjp2DpFqccmclreYB2B87YAqOEMslqahsxq10lgBTxn9RN9z7Hb1Y23GJ/wCImamOm7CPeepPZRqOfesGP0Nr+JGLDiXiWCjS8jXc/JGPmb/QeZxUcKZJNJMa+tH6ZhaKPpEh6W6Nufqb7k2A+5XwEkbR9pPLNHFYxxOe4reNvC9yBb1vi84lzpKSnkmcjug6R+036qj1P2ucV3F2dVVPYU9KZgV+cXOk77FVF+Vje454z6bI80zGVXmVkAPdMg0qg/dTmT7XNhc4A+ZJDM8Xwcd/ialjJUt/9aNzv5lTcj963M40+q4eiaiNHa0fZ6B5Ecm9dQ1euPPC/DcVFGVS7O28kjfM58/AeX5m5xdYqpUlTvbdu77v3ouyMt3FjgXNGeI0021RTfo3H7QGyuPEEdffqMW+d5NDVRmOZNS8weqnxB6HFZxPkLyOtTSsEqoxsTykXqjfyP8AsRGyvjqBm7GqBpZxsUl2BPk3K3he3vi0wfIOH66EBIK68Y2AmjDEDpv1+2PE3C1VUbVdaxj6xwqEB8ieo8iDhtjlDC6kEeINx9cQc0zynp11TTIg8zufQDc+wwB0yrKoqZOzhQIvlzJ8SeZPrhK4oqDmVStBAf0KHXUyDlsdlB673/xfwnHufNKjNT2dKGgpOUk7Cxcciq/6X9SORbMiySGkiEcK2HUn5mPiT1/l0wAkcCUwjeuQC2mpZfQC4Ufnidw44iziqj5dvDFKvmVurW+pPscca4fCZpJfaKtRWU9BKptb3uf84x94topB2FZTi81M2rSObxn51t1/0LY8+n+n4q3LapH69Pp9UX/up/A0HCpxXC1PPFmEYJEamOoUczETfV/gO+O/DXGMFbI0cQcFUDnUPE2I28NvW+3LDGygixFwemPQFBRcR5amYUTJG4OsB4nB21DdT/I+pxW5Tx1CE0VhMFRH3ZEZW3I6rYHY8/frzPKvyqfLy09CQ8G7S0zmwHi0Z/V9Pz2AmZRxFQZgBcRmQW/RzKuoel+fqMAVtZx1JOTFlsDzPyMjLZF89/8A2I98XHBXDZpI3Mr9pUTNqlfxO9gL9Bc79bnDBFGFACgKByAFgPbEXMc2ggF5pUQeZ39hzPtgDtXVaQxvJIQqIpZifAYxiDJqmtaWp+FkZ6hi0chkCpGtwAbbMSALC5tYA2OGieWbOZVRVaKgRrs52MpB5D+rDmd7DGhwRKiqqiyqAAB0A2A+mAK1cn1U0UUrFnRFHaA76gAC318cK/FHDDx5fUos7yLpMoRlXZw4kdgQNQBs3d35nEvPeMQImMB0yx1McTpIovYta9r8mAJBxe0edwTzTU6HW0QAk2uu9wRfkSORH++MWV7mbu1iVlNYJoY5V5Oit9RfCvnEU9DVSVcMbTQzBe3jX5lKiwdR4W/nfxEfLqz+ypTTTk/BuxNPLzCXNzG56dTf38dLvHIGAZSCDuCDcH0OMmBdoOOqGVb9uEPVZAVI/kfYnEHNOOVf9Dl6mpnbYWB0L5km17fTxOGGuyCmmOqWCJ28Sgv9eZx3oMuihFoYkjB5hFAv62G+AKvhHh/4WNmkbtKiY65pD1bwH7oufv6Co4ybt66gpV3KSiok8lS9r+u49x44seKOLo6W0UY7apbZIU3NzyLW5Dy5n7jxwbw/JEZKmqIaqm+Yjki7WUfQXttsAOVyBB45yB5lkMWuSQxubH5VAHdVduZPIY58C8T9sYKWCBjDFAolmNwFcKO7Yjc6tud+Z5C5e8LuS8OyU80hWo/QPLJN2WgatT8wXvuoO4AAPK52xhKxJybsMWDBgxkiGDBgwAYMGEzjjP6mOaGlpdCtKjs0jC+kAgXA5XG/MHpiM5xhFyk7JBK4y5vnENMheeRUHS53PkBzJ9MZFC5qszJplaiVoy4KbMR+0yhrd5v1dtrHe9zeZVw8pftZdUz9ZZmJJPkvID1viNwzVRdrW5hIwWPWI0Zv2Vtf1v3dueODW4ypwqLDp+VaPu3ZJL6/LYv8FprMXkVfm0WxNPUDoxGlj6gFR9MQM7z3N1hkkKwQqqkkr3m8drlhf2xNHEMrDVHQ1LJz1ExqSPEIz6vY2xFq+IoapDTpHIXcOssbKVaIAbl78uYAtzvtyxz6fFuI3WaMWlva2i53tLT52JOnDkT/AMPuH6do0rWkNTPIAxkc30NbdQLmzLy3322tyw84xjglKimpY6ylOsMD20B5PpZlDL4MB/R5Y1HhziGGtj7SFuWzKfmU+BH8+Rx6mjiadZyUHrF2fZo13FrctsGDELN82ipo+1mbSlwNWljYnlfSDYeeLzBNwYrWz+mERm7eMxgX1Bgfy3J8ueFCTOqzMiUoQYKa9mqGG56HT99hv4lcAMHEfGNPSd1m7SXkIo92v0v0X338AcZnxXmlZUT0wqYljRyWSEgE6RsWa41cr2vblewtjS+HuEqajGsDXLa7TSbnzIvsvtv4k4yzNc2epqpKsGyuTFESOSL4Dlc+fi/hhZy8q3ZlNR80tlq/gSWyaPdQXW9jYN/LELM8pjjidlBLBTu2/wBrW+2Os9W6le8CWIQMVF1v6Cx5Hnjm+tj2ZYuJAy78wdJPTpsdvTEZ4WvFNvkbcOIYGo1GMdZdtma1wVmy1NHDICNQUK4AAsy7NsNhfmPIjF9jFuDaiWhghrVJemmJjnQfqEMVVh7cvcdRjZKWoWRFdGDKwBDDkQeWJGmV3E2RR1kBik26ow5qw5Eflbwwpf2BmpUQNNAIzs0wuXt9Bvbbp69cO1fmsUOgyuEDtpVjfTfmAW5C/S5F8d551RSzsFUblmIAHudsVVKNOpbPFO21+RlNrYh5Hk8VLCsUQsFG7G12PUk+OK/OuNaOmuHlDuP1I+83vbYe5GM746zaCsro1idmQRMjEXCk3JFvHnubW5Yqvg0jF7AW62Hvvzxr4nGwovLZtmpXxUaTta7LHifjyesPYRL2MMndN92cdbnoLdAPc4gvSRtZNINgAD12FufscR8oiJZ5z+tdU8gOZ/l9cT8lpTJKd7WBO9yOYA6jz+mOZjMVOUrXtl3t1+XTY0a1WpUqKCdmvuRZYRDoZp51iMih9D7hTe5HiRz9MNuS5fka2btxK3O8zsL+osoPuMKXFbARQ2IZZHDAg+Hl7+OO8yKSe4lt/wBUf6Y2KWOdOlFz817/AE+JsLEOjBeJq3c2LJs4ppwVp5Y3CWBVD8o6beH2xZYxTgLPY6Opqi8cjK2kAxqCFtfnuLA9PTDjNxTV1f6OhpnQHYzzCwXzA5bep9MdaEs0U+pvxd0mLv4m5aanMYoqYBpzF3wDa1iSpY8gdPjvbT4jDFwDw/W0Vo3Wm7JiWcqW7S9u7vaxsdvTF3wrwxHRqxuZJpN5JW5see3gL/Xri/xIyR6+kjlRklVXQjcMNv8Ab1xjvxxhqZEyueRYB+0QyFhz0Ag3XzIud+lsMf4p18wkip9fZ08ynUV5uQTdL9BbT6368sLtCFRe6LEbDwUdb+eKatTLojeweE8a8pbL36FgnGeZKNN6dz46Tf6AgfbFZmnElbLoFRUmGB20u0K/J62s33+vLFamZ6qjQpum4U2G7Dcm/wBR9MWlRLGFu1rEd4HcW63xX4k09TZWCoVIN029NO3+jROEOHaOBRJTESsw/viwYm/gRsL+QGGUYzz8H6ACOoqFGlJZAqLe+yX3PmSTz8MaJjaOQwwYMGADBgtgwAYiZnmcNOmueVI18XYC/kL8z5DGf8c00qTTSwPU06KA80xmYRE2AASO5LMdl2sL88V3C3C7vmMZzFjO5pTMqSktp74UA6tjYG5HIEjADWOLZqrbLqcyLy7eW6Rj0Bszfb0wrNTVC5sq1M/ayfDliVFlUEkaVHgOd7C98awiAAAAADkBjMuJKCu/tSaanp9SmJY1kcgIBZWZr3HIgi2NXHU51cPOEN2rEoO0kyRxjmRjpyqAmWa8cajnvsT9D9SMc67Ioo6KGF5GR4f0qugvZ1uzMU5Mo1Hn49MVPAtNLVVD1VQ/aLCSsRt3STzZRYbAeXUeGH+aMNzAPrvjxGIqLAOGHvdp5pW68krrZLtzNuKz3YlwV9VONL1sMUdrmSKNgzi1yAXJVWtubXIxYU3DlKRHJTOyuj3aVWu8l/nWQtuwbnv6jDA1EhNyqkjlcDa29x4Hzx7gpkT5VAvubDmfE+J88UVeIwy2o3j2WWz63slf56djKh11Fb8NDamaM/8ATnkS3huD/PEb8PeJY4qmqilGnt6lykp+UkG2gnp0I/i6bXi5PkUz5hmAp5jDKjo6g/I4fUxDD3Fjva5wy8N8En4GamrVUtJM8gKG9iQoDKbCxuDt4bHnbHseH4Pw6s8QndVEmuuurNWcrpR6D1ha4iizCRmip+wSJgP0j3ZuXeGkgjn5HFbkGeS0ki0Ved+UFRvpkHIBj0bkN/K/QltmzGJHCNKiuxAClhck8gBe+OuVmFUnD/8AxSC4kgFZHTl9OnWSQXAW52sD16jG9wQqihUUKqiwAFgB4AYq8w4dikREQCLs50nXQo+dW1E2/euR74squpWJGkkIVEBZiegG5wAn/ijnBjpxTRn9LU93bon659x3fc+GESooV7NE8Nr+BHX+vHHuWverqHq3Hzd2FT+qgvb33+pbxxNiG9j029zz+2NOtUblaL2O5w/DJU3Kavm+wt1KKGUuSO8QwubAhTb/AFHkcXWUUdirsLbWVTzA23PmRtbpc+OJz5agkEp7xG1ugPjbqRfHmR+Z642KuLk42679zVwnCowq527pft7F9+FkKyUM9PIoZVmkQqfAhf53x4ymsfKqkUdQxaklJMEp5KeqnwFyL+BN+RNuP4b1GiurIekipKo9Nm/8/th34hySKrhaGUbHdW6qejDz/Pliad0c+ccsmuhl/G+Rushjpo3hhaVIQhkbTK7d4FUvpCLbn/ps45dwBGAgqZpagIBpRmIRfRQb/fFDQcU/BFqTMEMrUxBhcAMTt3fm5HSbhug25jdp4L4n+MDlmiD3JWJGuypsLv4m/gB0xkiIf4lskGYQKoWONKfYAWAuz3sAMLDVLVT9mgIQG7P5enry8frjRvxKzSJJVjhiSSuZdIcgExId777BvDwBJ8AVWjpBDGEG9t2P7TY5WPlTpyz7z5du5oYvJB5/8uXbuelhsAo2AAA8hyGO9FOIGLBSVYAEi1xa+/3P2x4QkD74+g9PDHCbve+tzlxm4yzIo+K5dccZUEJEQq3tvtz2/hH1OPa16OO6bN4NsR9cfOJheAn9kg/y/njZ6vIqWqUPJCjl1HetZrEXHeFj98djC4eOIoK+lm/rqdClTWJp3lpZsSPwYa71p6lov/fGkV5k7J+x0mXS2jVy1W7t/K+IWRcP09IrLBHp1G7G5JPhuTewvsMe89yr4mMR9rJENQLGM2Yix7t/A3+2OxFWSR0oqySF+j/ESnB7OqD08y7OrKSAeu6328NscZeOJKkmPLadpTy7VxpRfPe33I9DhPORRTVkRpoSaSOoSKSQkt2jE3cn92wttYbg9dtWzbMoaOAyPZEXZVUAXPRVHicSMmY8Z5MY0U1U3xFdUFVX9mJAbsVAt6XsBuduZwuy5ZYW1uV8Cfpe22LWWpknmeqn2eSwVf8A606Aev8AMnrjnXGwFtjuf6+30x0sLhYyjea3OTi8ZJTy03tuVTRo6hY3F42Gkj8/Gx8fEYk0dPrqKdakgxPMiuqbc+Vzble3tflj3Txgar7ljrJt49Pa2OGYoSjW+ZRqB813H5YnPBqVNykvMkYp46cJ5IPyN6mmZhw/LRSGpy1RpO81LyV/NP2WHgPbwNvkHF1PU90N2co2aKTusD1Avz9ve2LLJa4TwRTDlJGr/UAn74qeMOHKWohkkmQBkRj2g2YWBPPqB4G+OUdctszzaCnXVNKkY/eNr+g5n2xMBxhXAsyx3nnonqVQj9IveMZ2I7h2PQ6jyxtmV5gk8SSx30OLjULHw5H0wBKwYMGAOVRTpIul1Vl2NmAI2NxsfAgHEWpymN54qg6hJEHUEHmrjvK3iLgH1AxPwYAMJf4k5pIEjooP72rJXUD8qC2s+4P0DYdMVmfZFDVoElBupujqbOh8VbocYleztuCqyrLkp4UhjHdUfXqT7kk4lWwiZnxFPl9Q1O7iqChSWKlXXV8oJ3Um354s8u47pJPmcxnwdf5rcY+eY3gmPhJ1JQcrvda3/n6G7GpBrew04BiDTZzTyfJPE3o4/K+O8lWiglnQC17lgP545UsPUi7OL9Cd0UCAw53A/JaiBkPmUBb+S40PGTcQ53FPV0XwrGaaKbUVjBPdNte/Lkv0JxrOPpHCc/6OmppppW17GlU/c7Cz+I9GsmX1BZQSia1NtwV3uPa49DhH/DbLZkqGGqJJRokKyxBnaNgCWSQG42NvC5F/DGnZ/l3xNPLBq09ohXVa9r9bdceo8qiDRPpGuFdCN1AtYjzGOiQJ2M8/F2ulWOOLSy07sO1lUX5HZPK/Pfnt4EY0PHOogWRSjqGVhYqwuCPMYBGOUmgWYEaAvdty25Y+xbuo/wAR9Ty+2PvGWSJR1UcdG7DtFZ2jY3VQOXnY2PO/LnirhzB4iTJC+3MrYgDx/o451SCU1G6676ndo8VoNZZvK7DJLy+/13xHK32xVR8RId22B5bH+ROO5zqCx7438A1x9sTcX0L44il/2XqdqOo+GzCkm5Kzdi/o2wv5Am/+HGy4wfN6+OeIxxiR37pXShJBHU/cY1/g/MXnpInkVlktpfULEsuxPud8bNK+WzOLjHF1XKLvcos/4CFTJVTNJ+kkCdibW7MoLb+IYix25eeGnJ4WWFO0VFl0L2mgC2q2/LzxNwYtNUxPNYJKGqmarRiZXJSo5qw8PI+X8gDjlDXpIQAwv0F8ahx7mSU9FK7qrlhoRWAILtsux52+b0BxgZoCDsd7C/rzxzMXgqc5Z7tNmvPh/jybixymbew/q2AthRvKp2Jv6/749/ETMBcsfoP5Y0Hw58pI1ZcJrJ6WLzNI9UMi9dJIHjbf+WNg4On7ShpW8YI7+oUA/cYxThnLzU1ccEkzxiQNZl53AJsPC4HPG7ZFlSUsEcEZYpGLAsbk7km/uem2OrgcO6MGm731NrD4eVBOMicBjjXU/aRumorrVl1DmLgi48xe+O+DG6bBTU8MWX0duUcEZJNt2tuT6sfucZHmmby1NQstaCildUEdu7Ynb1PK9+fpYY2LibKfiqWWC+ntFsD4EEFT6XAxlvF+X1/wymrjhjiidAWUgsbnRcbmw3uflxVKdSFSDjFOP+V/4MSipRavYiSvc398fKkFrX57DHPiSi+CAKVAkUkWRxdgOd7jmPp0x8kaoEep4DYDUWBFrc77X6Y6WH4zhKkIzzWT2vp6HGqcNrxbSVz4q972Ix6ZTqJt0x4ip6mWHtY4RosW1FxyUEHa4PTliLU09S1GasMgj22W+rdtPtY+eLJ8ZwkXbNd3y/N8viFw2vLfQfvwmzjuPQuTrhJaO/WMkH7E/Rh4YbeKMoarg7ASdmrMvaEDcoDdlHgT44yWjpoYI1q6OsAnTvWkZe+Ld5GXY7/10I2HIMy+Jpop7ae0UG3geo9L9ccijiYV7uCas7aqx2srikmcclyRaeSdlI0yshVALaAqBLefLFtgwYuAYMGDABgwYMAGONXUrGjSObKilmPgALnHbGc/iznXdjooz3pSGkseSKdgfC7C/wDh88ZSbdkDPswzF55JKh/mmk1AeCr3UHtsMVFREhYtbr064mVsovZeQFh6DEVV8Bfy8SeQx6ilCNCj5tktSKPWkWuBzuD/AERjlFD89zvY2/PF3xDkDUcixNcl4Y5d+jb619iD9sVUfjimlGjiaWbKk/sLm9cDww/BQSQxomuJC2lQLtYarnmTqvzxf4z38Gs010z0xPegc280ckj76vtjQsedaadmSDBgwYwAwYMVPFeafDUc83VEOn+I91f+4jAGWVdYamsqag8gxhj/AIVNr+/P3OIefzkQsF3ZyEUeJbp9L/XHrJoOzp41vuRqP+Lf7DFhw7R/EZlAn6sAMz+oto/7ip+uPPJfqMbfkn9F/ZyV/wA2J7L+C4/EHh7scrp+zG9KyFrdQ2zn3cg4WYadLK6AWIB5e4xs+aUYmhkibcOjKfcWxheQyEIY22KEqQelv6t7Y2+Kwfhqa5FvEI+VSQ8/hDV2FVTfsSa19G2/9QffGi4x3g+s7DNI7/LUIYyfPYr9wo98bFjfw1TxKUZdUblGeempBgwYg52Zuwk+HAM2k6LkDf32uOe/XF5aZZ+JOdfEVfZKbxU3O3Iyn/Tl/mwnlrdd/wCr4711FVQ7S08o3JLFDuepJ6+uIHbA7/b+WNSopSlsb9CUIx31CSc6gBuTzv4eGPav05Y0PJ/w57TL2aTu1UlpEJ20W+VT/EOfhcfs4z9YGLaArdqGKsgFyCuxFh54zKk0lYxCum3c+U1aYJ4Zxe8cit7A7/Xl74/SUbggEG4O4OPzpT5JU1Kv2VPI4VirWHIjmD5i4288blwX23wMAqEKSqmkg87LdVJ8yoBxbSTSszXryUpXRd4MGDFpSGOFdRpNG0cihkYWZT1/rnfHfHieZUUsxCqoJJPIAbk4AWaTgigp1duyBGhgzSMWspHe5mw2vuN7dcKHDHD9TW0yapAlGzEKCP0pjVrKL6bb2AuT0v5YvuN+JIZ6Mw0sqSSVLLCoU7gObEsOYFttx1w5ZfSLFEkSCyooUegFhiudKE7ZknbVdmZTaEeo4IqYxJDSVCJTvq7siksgb5gpsbjfxH13xR0/BSrW/AyTyiBkWVFB2lK21qegNwTsL2xrmFP8QoSkcVbGLyUkgf1RrLKPTSb+2MKjTi21Fa6vv3F2T34PoS2o0sN/4Bb6cvti7ijCgKoAAFgALAAcgBiEmcQExKJUvMuqMX3YW1XA8LYn4tMBgwYMAGDBgwAYMGI2YV8cEZkmdURebMbD/c+Q54AoeNOKVpU7OMhqhx3V/ZH7beAHQdT74xyTLnvrRiWN73O58TfzPjhhz+T4mrapo4pXRx3jIoUEgAApfvWsOXjiDHOrMU3Vx+owII9jzxv4SNN6t+b7HNxtavTknFae9xWZiCdQ3w5fhbkXxFV2r7xwWc+Bc/IPbc/4R44h18CaC7j5RsQbHy39can+HeSNS0aq/wDeSEyODzBYCw9gB73xfjsVNw8J+vX5GxhcR48b2tYXPxipv+Vl8GeM+jAH+R+uMvWRQSAb2P29caj+LGt5aaEsRE6yNaw3dbW6X5E/XChFlary3w4fUnGDUbb8/wCvyQxOLjRdrakPhnOZKSo+IjjLKFYMp2DLsee9rWB68sb5QVayxJKvyuqsPQgEfnjEqgxorBiq90i3XceHPGq/h/f+zqXVz7IfTp9rY1MZFKd76vczhMRKsm2rDBgwYoOMuITRQCQJrZmCLfZQTyLHoPz8ueNQ3C7nnVFLOyqo5liAB7nGZ/i5nSyQRxwyxSR9oDKElQsbEaRa97Ek7i/IYkR5Y1TaWrmM55hF/ul9AOfr+eOsmQ0zDSaePcW2Xf62uD54ATp64p3p4J4fAPGQOXQnD3+FWVssMlTIO/UNdf4B8vsST7AYWM9kqI4xRLOJIpWjRI5BeQAsLAEc1FgLnpsMa9GgUAAAAAAACwHoOgxrUMJTotuHMopYeFJtx5nrGI5xEtNmNUjkKrP2ik+D94/+X2xt2M//ABFWGGqo6l4llJZ43j0qTIpXu7HYlW6+eJ16KrQcHzJ1aaqQcWIuiWomjFGjSSROrhgNlsdiSeQuPtjeVvYX59cZR8A9TUNOFko49CoiROFJAJNzpHnyxdQ51UUZBkdqimuA5YfpIx+1cfOt+fXChRjRgoRFKkqUcqH7Bjh8ZH2fa617PTq132tzvf0wh13EFRWuRTyGClBt2gH6SQ9bfsr57H8hcWFvx3njxqlLTG9VUHSv7im4Z/Ly9z0xLy/g2kSCOFoY5NG+plFy3Mm/Pc9L8rDCbLwwn95HJIKgWKSM5J1DkTfph84Wzf4qnWQizglJF8HXZvbqPIjAFvjwkKgkhQCeZAG/rj3gwAmZI3w2a1VOflqVFTH/ABbiQepIJ9BhzwgfiNKy1dC0H/MqZCL/AC6LDVq62PL3bHuPOsy5k0vppf8AO+AHzBhMo+M2iIWvRY1N9M0dyhPgRuym2G4VK6O0v3NOq/la9/pgDrjOfxQ4hAZaO5VTpeZrHdb7KPG5G/t5471nGUtSzR0OlFGxmktq/wAKc/c/bFZPwqJGDVE007+LNy8gOgv0BxhmVuUFRRwlWfZdN3GnY2G91tYjw9bY1bgoS/A05ndnkZAxLc+9uAepsCBvjOzwpB8bTQKGKyMWkBJ+VBcjps3LGvKLbDkMQhDLzLq9ZVXfKl8D7hI/FGonSKERyGOKRzFLYAnvDu8xy2YbEcxzw74r88yeOqi7KUErqDbGxuP6t74mylbmKV8ENOqvGw7WNkZdTXJ0sDbyxuGU5glRDHMl9LrcX5+Y9jjL6DhyE9tBLGDJFK6E8jpJ1RtceIP2xOo8pqKcD4Wqdbf9OTvIf9PpjEVYsq1FN3SsabgwocNcaiaYU06aJ990OpGsLncXtt039b7Yb8SKgwYMGADGN538SavtszhlKKbRBF1wJ4Huk97nuw/kBsmDAGVpxDTnlMg+o/MYiVkD19kpoDLuLzsNKp5hjYm3gPocay1JGdyik/wjHVRbljNwZlS8AVAqYVmZJqZSHZuRJA+Ugm536+F7+GNOwYMG29yMYRirRVhW/EDIpaqKIwBTLFKGGo2Fjs2/hyPtjOIIXMjxVM/YSKxUxadNx0ZXbmD/AFzxuGI1bl8UwtLGkg/fUH88ZU5JWTIypQk8zWplz8I0rKNiOpYPz9SbjHqHOp6d0ipKiSqa9uwf9Jt/GLaQPXDhUcDUBYH4dRc7gM4H0DAYvMtyuGBdMMSRj90AX9TzPviJYd6ZmKKXXS5UFlBvY23F+tjtfH2eBXUo6hlYWKsLgjzBx0wYAUqj8PqYkmJ5oL9IpLD7g44ScAdFrapV6jXc/XbDpgwAu5FwZS0riRVLyi/6SQ6m35kcgD5gXwxYMGADFJxLw1FWBCxZJIyTHItrre1xY7EGw2OLvBgBJXhmuUWWpgIH7URBPrY7Y8vwlWvs1ZGgIsQsIPrzOHjBgBWp+CoxR/CPNKya9dwQLeQG4033tvub4ijgZ0AEVbMqgbK6qwHh4Yc8GAEg8FVLHv17afBIlU/XVthmyLJo6SLs4r2JLMWNyzG1yfoOWLHBgAwYMGAEbizKKk1yVMUPbRrD2elXVWB1Ek97nsemI8VNmMvy0qQjxlkDfZd8aDgwAm0HAgLiWslNQw3CWtGP8PX7A9RhxAtyx9wYAocy4OopiS8Chj+sl1P/AG2v74rf/gEa/wB3VVaDwEu3/jhwwYAWMn4NSCdagzzyuoIHaMDsdt9r/fDPgwYAMGDBgBPz7hipepaelmjTtFUOrqTcrcA8j0tjgnAbS/8ANVcr/ux2Rffnf6DDvgwBXZRkVPTC0MSp4ta7H1Y7n64scGDABgwYM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WFhUXGBoaGRgYGBwgIBwhICAbHBogIR8fHSggIB8lHBweITIhJSkrMC4uHSAzODQsNygtLisBCgoKDg0OGxAQGywmICQ0Ny4wNCwsLzQsLDQ0LDQ1LCwsLSwsLCwwLCwvLCwsLCw0NCwsLDQsLCwsLCwsLCwsLP/AABEIAJsBRAMBIgACEQEDEQH/xAAcAAACAwEBAQEAAAAAAAAAAAAABgQFBwMCAQj/xABCEAACAQIEAwYEAgcGBgMBAAABAgMEEQAFEiEGMUETIlFhcYEUMpGhB7EjQlJicsHwFTOCktHhJDRDorLCFlPxc//EABsBAQACAwEBAAAAAAAAAAAAAAACAwEEBQYH/8QAMhEAAgECBAQEBQQCAwAAAAAAAAECAxEEEiExBUFRYRMikfBxgaGx4RQywdFC8SNSU//aAAwDAQACEQMRAD8A3HBgwYAMGDBgAOOKVSEAh1swJG43A529MVU+fgVLU5GkqFOo9Q47rjf5Q4Knzt44Qpsydoe0kUCWkqCZFXkFa8UwHgDqDe+KZVbSsvfT5FihdX99x345rXhpg8bFT2sSkj9lnAYe4OK7KM+kNSY2OqNKZGI2uXaVkBvzvpAxH42rNeVxkm5eSIX8w+//AI4oaOt7KWsmO4RadR56EaVh/msPfFU6r0lHp97WJxhvF9f7uaTlGapUK7R3skjxkkWuUNiR5eeJ+M0eR4ctpaOI/wDEVm58QJDqkJ9m0/Xww60uZwxvHShjrsVQc7iNRqN/Llc9QcbOZXsU2drltgx4aZQwUsAx5C4ubc7Drj3iRgMGDHOWZV3ZgvqQPzwB0wYg5jm8MEfayyKiE2DE8z4C3M+mKGm4/pZKlKeMu2sgCS3c1EXA3Oq/TlzwA2YMQajOKeP554l/ikUfmce6bNIZP7uaN/4XU/kcAS8GOFTWxxlRI6IXOldTAaj4C/M+WPcc6sSAwJXYgEG3r4YA6YML2Zca0cJ0mUO37MY1H022v5Xx9yrjCnnkEXfjkPyrKukt/D0PpfADBgwYMAGDC5m3FyRStDHDPPIttQiQkAkXsT6EdMQP/mc47z5bUqniBc/5dO31wA5YMLWVcdUU50iYRve2iXum/hv3b+hwyg4AMGDELNM1hpwDK4XUbKLElj4BQCT7DAE3BivyzOYZ7iNu8u5RlKsB0JVgDbztiwwAY5VFSiC7uqg8tRA/PHXCrnOc9lNKtXAxprJolWMsqhtnLtfbvbWAvYA74Myu5LzXNahJQIIFliEZdn123B3UGxANrEX5777Yn5Lm0VVCs0JujePMHqCOhGE3Is1FS1TPShYIolKkFQRJYEqdOwFwPP3ucROAqlaKaeGZ0tMqzxrFchblgV0gXVradvIb4jm6mXHmjQMxq9C6V3ke4RRzv4+g5k46U8wBWJnDShAxG1yBsWt4XwhScSBKGV4WPxnbiEBhqkZtY7oBuT3L+/nibw7ULmFc9XpaNaYdkkZNn1G5YyAdNyAt+Y8sZWuolZaIecGDBjJEMGDBgAwYMGADBgwYAVeOKLaOpFv0ZKSXNv0b90kn9xtL+xxRy5FLLUX0MEq4HSUkHuyKpQMf4hpYeJBxLzMHM640w/5SlIMxH/UfonoN/oetsOtTOkSF3YIii5J2AAxXKmpSv73uiam0rCeOF55sviglZY5EkSTnqGw3Bt5k8r4opuGpnkSBkNpal5JbdIlIVb+GpY9v4hjSMrzGOojEsRJQ3sSpF7G1wCAbeeONDnlPLI8SSqZEYqyG4YEc9jYkeY2xjwY6W5GfEeoix1Wmoq66bbs2aCAEfKFJUED0Bb3HjipybiBw7yxJ2tVKojiXmIY7k6nI/WdiTpH+2NWzLL0mRkccwQGsCVuLXFwQD54R+IMkOX02umJVTIollC3eOMmxK77tvu3O3K2IeHJSclu/p709CWaLjb2y64V4ZaJ/iKmQy1LDdib6b8wPDwsOWGnFfkNBHBAkcJLR2uGLai2rvFr9bk3xYYvirIqbuUHF+etTRqsS655m0RL59WPkLj6jFDR8Kxka6m9RM27M7Na/gBcCw8x9OWO2ZN2ucKp+WCnuPJnaxP8AlxK4mzlaWneYgE8kU9WOw/19AceZ4zi8Q68cPQlb4bu/tevYupxVszFTjLh+OOJWhsnfH6JpLIxItdQxtqH5XwqcO8OyVRZr9jTRktJKflUDcgH9Y28PXwvoXCnCXxKpWV57WRxqSM/Kqndbj0308h1ucNWbZBHNAtOLRw6lLIgA1Kp1aduQLWufXxx28DRrUqKhWnma5/nmUzUXLMkZblvCayRTVSxzNAinsIzu8x5AnSLhb7m3T0viVnfBJjgo4kF6uZ21HUbbIzlfAAbC/rjSqiSdJ4Y4YUNPpIdtQBS3ygDw5bW+lseMpq5JpZRPTdmYXtE531A3BKm223O3jbpjcMGH5zDUFYDK7sg1KpYn9GQQJEN9wVIG3hY+nXJE1SOoqOwiK2mcuBr3uFFz3iT4bc+nPeRl0Xf7i/pCS+2xJGkm3mosfHGe5PwvS0+YvTzwrIsq9pTM9yLD547fKSvO53sPPGJpuDinZvnzXqRt5ky5yClplUGnChORdLMT6tzvj1xXSLNTSq3NFLo1/lZQSrA9PA+ROIXFmXx0LwVVOojVpFimRRZWVr2OnkCLbEeOPnGdb2VDL+06iNR4ltjbztc+2PIYnDVsLjKSjNyc3u9+6fb8o24yUovTYa+GK4z0kErfM8alvW1j98WmKzKoBTUkatsIohq/wr3v54UJ/wARJGiGilZJJtqa7Bg++ktYWIsbbHnfnj2BrDZn3ENPSLqmcAnkg3ZvQfzO3njP8z46r5phDSwGIsAygpqk0nkxv3VBHiOvPkcNfDfB6xt8RVHt6pjqZ23CnwUctvH6WGGZadAzOFUOwAZgBcgcrnmbYAyqo4Cq5wZ8wq0jCgkk94qOtz3VH1OOGTcWvQhFhWaejMjKJJti1huIh+qo573/AMOGWpp3zWqdGLJQ0zlWG4M0g5g9bKf6udp39kl81jOjTBSU4MQAsutyym3TZV5emAJ/DvGFLWWEcgEhG8TbMPG37XtfBxBlE0ksUsDoCgZGDFhdWKk2Ze8p7vS1/HGY1PCIkOYdgCJ6WcuoBtqjbvBQOhUAkEenhZs4S4qeNYkq5BJDKv6Gq5b9Y5f2XHK5PTmeeAOHGORt8ZS3lkMFn1jW2tQLFrEXYg2HpY4jRfiA0UclNEHqJkLiKU76kUagWHNmUXBsN9N+uL78SM67OJadGRJKkMvaO+kIltySATv8o8TjPUHYPHG9MizJGCrQuqE9pcKbNvIxG2nYi/TENie+o10v4lulMsk9MWLAaHjYaHPI3O+g3B23xTVnFE1Y/wANVvHBCG1SabjUNiEvc3+32wr1U0ig0I1CEy6lAXU+9rAC+41b28b41fKeB46aJ2KLV1LDnNYKTfkAQ2kdb7nb2xXlqTg03a97Nb25b8xovfqIVdXos9UKaR9LLCyxQoGSTQveD23VQBzHjvyxTx59er7aH/hdRbvR221eNwARyH3xp2Q8JhKuSWY08cpjGiKmJVQpDI5aMjcEkb8rjC1HwiyQ08L0yCcamCg37RlcXDtckK8Y/hGq9hvaUKapwjG+ySvzCbZVVEQilihjtHWElpqqSXkH3ut206irXuN9/U4uuHuIKbKpZoizSRyGJg6aWtswcsQfGxsN98WEuQnM6HtNNPHWCQ6rKAVCFlEbEXIIAA38BhPzjLF7B5Vj7KamZI6qmAJUi+0gN7hWsAen2uySz5sztbb+SLdzV5+OqBFDGpQgi9lux+gBIPkcXtDVpNGksZ1I6hlNiLg7jY74wtszp5liVqVYIi4aaQLcFVPIMFuoZ7KT0xb0PEFVUxyxwdqzCphanEaFUCJbXGWFlRFAB7x3wpTlON5Ryvpo/toGjX5alVNmNjgxRU+UzzAyVLhHY7Rx7hF2surbUeZJtzPhj5i0wMeDBgwAYrOJs0+GpZp/2EJHqdl/7iMWeMqz7MZpsrr3nnQky6UhsoMeiUXW/NrgA79B54Acfw+yn4ehiB+eQCWQnmWYA7+gsPbDGygixFwehxFoX1wIVNtUalTbldRY2xTcBZy9TTHtjeeJ2jl2A3B2NhtyI9wcAXNNmETySQo4Lxadaj9XULr5cvDHFqGmndZdMckkTWDixZWU7i432PQ4lpSoHaQIodwAzAC7AX03PM2vjnQZfHDrEShdbtI1r7s3M74AlY41tMJY3jbdXUqfQixxxqczijljidwJJb6F6m3P098SZpQqsx2Cgk+g3OAFr8M6gvltPfcqrJ/lZlH2Aw0YyfhPP6qjy+GQ06NTXJL6wHOp22C3vf2O2/jjWBgBAha+c1v7sUQ+qqcL3G9QKivpKP8AUEia/VyNvZP/ACxe5O4bMMyl/VEka3/gUhvppwrQ09oYs0PP+0Azk9I9VvsQR9McGjhvE4rUrS2gkl8Wv6v6lzdqaRr+bq3w8ojOluyfSR0Ok6behxVfh9XmbL4HZi7aSrFjc3Ukbk7na2GHCFw9UDLauSil7sM7mSnc/LvYFCeh2A9bftDHeKR+wYMGADCh+JUTLBHVp89LKkg81JCuPQgi/pjhnGdvVVUVLRM1kkV55UOwVTut+t/vsN98XHHZX+z6rVy7Jh7nZfvbAFB+ItSJhRU6G/byrJf9xRcn/uv7Yj10PxOa0sB+SFTUOPO9kv7gfXFPwTKamoSRvlpaWOFb+J5n6ah9MMXBCasxzGQ81MUY8gAfzsMcVvxuKJf+cb/N/gt2p/EdqiEOjI26sCp9CLHGfcDZOP7QnJJdKJVp4SwHW7MduouRf97GjYUOEiI6/MoTsTKkw8w6i/0P547RUWnFmf8AwcSOE7RnlSNUva5bnbY9B+WO3Er1Ip2NIFM21gbcr72uQL28cUP4kd00Eh+WOsiLfff7Yc8ALZ4nWKopqSdCJpo1YsttAc3BHO/zKd9+mGTEaoy+KR0keNWeMkoxG6352OPUNZG7uiurPHYOoO63FxcdLjAFPk+RNFW1lQzKVqOy0qL3GhbG/v4YVMkyQR1dXlswDQTKaiH93vadvBhcf5fPGlYTJJdeeqB/0qM6t+rPsPpY++AEGW1OZoqns5qhClPGJQtkQEsjq7cgQw9AN+lomewCHsxU/Dz637Z2gkJkZCCFXWVIVOVrc9vXGscQ5RB2qT9mpqCwVbgHWbWAIO2w/W5j6YzHPqEqlSOz1xy1MafE6QLMp0yIN76dWwOwJBxDmTf7UOH4YcKLHGKuVAJZbtGp5RoeVr73I687W8Th3ocwjlMgja5icxvsdmABI8+fTElEAAA5DYYVOADY16n5hXTE+h0kfbEyAx/2fH23b6B2ujRr66b3t6XxXPkHfeQTS9oZC6MTfRcAFAD+pte39G7x8OMNXMp22INDliRs0llMrgCSQKFL2va4G3XCpxpTLFWUs9u7UMaWYD9YOO4TbqCOfkMWVfmTvmVPTRMQsSvLUW5WK6Y1Pu2q3oemIP4oDuUVufx0NvWzYyYM6mNXT6aN+2EdEXaRoQrAazdHIPdZTf5W6FsdMry6eWknaDX2MzRmoJHeWzm7KkfzqVJLJtYCwvi94sp3Wt/4mZqWGqU9u8bXDKgsiX03BI7p8fDFZFLUwUyCnmdaV5GVKle4LA2TWCupLEbkfNYDmbYgm+RJpLc0zIM4V4VWCOWSOMCMSMNJfSq72aze5A3vgx24erA0R7GJ+yDEK790ybAl7NvYsSLnnbwtj5iZFl5gwYMAGF7O+EKWftXaFO1dGGvzIIBte1x42vhhwYAWvw6r+1oIQfniHYuDzDJ3bHztY++K7OIXy+retjVnp5gBUovNSOUgH1v6nx265xSPQTPW06l4pN6mEc//AOqeY6j/APQy5XmkVRGJIXV1PgeXkRzB8jgDzlubwVChoZUcHwO49RzHviFnnFVLSqTJKpYckUgsfKw5epsMRMx4DopmLmLQx5mMlft8v2x0yngmjp2DpFqccmclreYB2B87YAqOEMslqahsxq10lgBTxn9RN9z7Hb1Y23GJ/wCImamOm7CPeepPZRqOfesGP0Nr+JGLDiXiWCjS8jXc/JGPmb/QeZxUcKZJNJMa+tH6ZhaKPpEh6W6Nufqb7k2A+5XwEkbR9pPLNHFYxxOe4reNvC9yBb1vi84lzpKSnkmcjug6R+036qj1P2ucV3F2dVVPYU9KZgV+cXOk77FVF+Vje454z6bI80zGVXmVkAPdMg0qg/dTmT7XNhc4A+ZJDM8Xwcd/ialjJUt/9aNzv5lTcj963M40+q4eiaiNHa0fZ6B5Ecm9dQ1euPPC/DcVFGVS7O28kjfM58/AeX5m5xdYqpUlTvbdu77v3ouyMt3FjgXNGeI0021RTfo3H7QGyuPEEdffqMW+d5NDVRmOZNS8weqnxB6HFZxPkLyOtTSsEqoxsTykXqjfyP8AsRGyvjqBm7GqBpZxsUl2BPk3K3he3vi0wfIOH66EBIK68Y2AmjDEDpv1+2PE3C1VUbVdaxj6xwqEB8ieo8iDhtjlDC6kEeINx9cQc0zynp11TTIg8zufQDc+wwB0yrKoqZOzhQIvlzJ8SeZPrhK4oqDmVStBAf0KHXUyDlsdlB673/xfwnHufNKjNT2dKGgpOUk7Cxcciq/6X9SORbMiySGkiEcK2HUn5mPiT1/l0wAkcCUwjeuQC2mpZfQC4Ufnidw44iziqj5dvDFKvmVurW+pPscca4fCZpJfaKtRWU9BKptb3uf84x94topB2FZTi81M2rSObxn51t1/0LY8+n+n4q3LapH69Pp9UX/up/A0HCpxXC1PPFmEYJEamOoUczETfV/gO+O/DXGMFbI0cQcFUDnUPE2I28NvW+3LDGygixFwemPQFBRcR5amYUTJG4OsB4nB21DdT/I+pxW5Tx1CE0VhMFRH3ZEZW3I6rYHY8/frzPKvyqfLy09CQ8G7S0zmwHi0Z/V9Pz2AmZRxFQZgBcRmQW/RzKuoel+fqMAVtZx1JOTFlsDzPyMjLZF89/8A2I98XHBXDZpI3Mr9pUTNqlfxO9gL9Bc79bnDBFGFACgKByAFgPbEXMc2ggF5pUQeZ39hzPtgDtXVaQxvJIQqIpZifAYxiDJqmtaWp+FkZ6hi0chkCpGtwAbbMSALC5tYA2OGieWbOZVRVaKgRrs52MpB5D+rDmd7DGhwRKiqqiyqAAB0A2A+mAK1cn1U0UUrFnRFHaA76gAC318cK/FHDDx5fUos7yLpMoRlXZw4kdgQNQBs3d35nEvPeMQImMB0yx1McTpIovYta9r8mAJBxe0edwTzTU6HW0QAk2uu9wRfkSORH++MWV7mbu1iVlNYJoY5V5Oit9RfCvnEU9DVSVcMbTQzBe3jX5lKiwdR4W/nfxEfLqz+ypTTTk/BuxNPLzCXNzG56dTf38dLvHIGAZSCDuCDcH0OMmBdoOOqGVb9uEPVZAVI/kfYnEHNOOVf9Dl6mpnbYWB0L5km17fTxOGGuyCmmOqWCJ28Sgv9eZx3oMuihFoYkjB5hFAv62G+AKvhHh/4WNmkbtKiY65pD1bwH7oufv6Co4ybt66gpV3KSiok8lS9r+u49x44seKOLo6W0UY7apbZIU3NzyLW5Dy5n7jxwbw/JEZKmqIaqm+Yjki7WUfQXttsAOVyBB45yB5lkMWuSQxubH5VAHdVduZPIY58C8T9sYKWCBjDFAolmNwFcKO7Yjc6tud+Z5C5e8LuS8OyU80hWo/QPLJN2WgatT8wXvuoO4AAPK52xhKxJybsMWDBgxkiGDBgwAYMGEzjjP6mOaGlpdCtKjs0jC+kAgXA5XG/MHpiM5xhFyk7JBK4y5vnENMheeRUHS53PkBzJ9MZFC5qszJplaiVoy4KbMR+0yhrd5v1dtrHe9zeZVw8pftZdUz9ZZmJJPkvID1viNwzVRdrW5hIwWPWI0Zv2Vtf1v3dueODW4ypwqLDp+VaPu3ZJL6/LYv8FprMXkVfm0WxNPUDoxGlj6gFR9MQM7z3N1hkkKwQqqkkr3m8drlhf2xNHEMrDVHQ1LJz1ExqSPEIz6vY2xFq+IoapDTpHIXcOssbKVaIAbl78uYAtzvtyxz6fFuI3WaMWlva2i53tLT52JOnDkT/AMPuH6do0rWkNTPIAxkc30NbdQLmzLy3322tyw84xjglKimpY6ylOsMD20B5PpZlDL4MB/R5Y1HhziGGtj7SFuWzKfmU+BH8+Rx6mjiadZyUHrF2fZo13FrctsGDELN82ipo+1mbSlwNWljYnlfSDYeeLzBNwYrWz+mERm7eMxgX1Bgfy3J8ueFCTOqzMiUoQYKa9mqGG56HT99hv4lcAMHEfGNPSd1m7SXkIo92v0v0X338AcZnxXmlZUT0wqYljRyWSEgE6RsWa41cr2vblewtjS+HuEqajGsDXLa7TSbnzIvsvtv4k4yzNc2epqpKsGyuTFESOSL4Dlc+fi/hhZy8q3ZlNR80tlq/gSWyaPdQXW9jYN/LELM8pjjidlBLBTu2/wBrW+2Os9W6le8CWIQMVF1v6Cx5Hnjm+tj2ZYuJAy78wdJPTpsdvTEZ4WvFNvkbcOIYGo1GMdZdtma1wVmy1NHDICNQUK4AAsy7NsNhfmPIjF9jFuDaiWhghrVJemmJjnQfqEMVVh7cvcdRjZKWoWRFdGDKwBDDkQeWJGmV3E2RR1kBik26ow5qw5Eflbwwpf2BmpUQNNAIzs0wuXt9Bvbbp69cO1fmsUOgyuEDtpVjfTfmAW5C/S5F8d551RSzsFUblmIAHudsVVKNOpbPFO21+RlNrYh5Hk8VLCsUQsFG7G12PUk+OK/OuNaOmuHlDuP1I+83vbYe5GM746zaCsro1idmQRMjEXCk3JFvHnubW5Yqvg0jF7AW62Hvvzxr4nGwovLZtmpXxUaTta7LHifjyesPYRL2MMndN92cdbnoLdAPc4gvSRtZNINgAD12FufscR8oiJZ5z+tdU8gOZ/l9cT8lpTJKd7WBO9yOYA6jz+mOZjMVOUrXtl3t1+XTY0a1WpUqKCdmvuRZYRDoZp51iMih9D7hTe5HiRz9MNuS5fka2btxK3O8zsL+osoPuMKXFbARQ2IZZHDAg+Hl7+OO8yKSe4lt/wBUf6Y2KWOdOlFz817/AE+JsLEOjBeJq3c2LJs4ppwVp5Y3CWBVD8o6beH2xZYxTgLPY6Opqi8cjK2kAxqCFtfnuLA9PTDjNxTV1f6OhpnQHYzzCwXzA5bep9MdaEs0U+pvxd0mLv4m5aanMYoqYBpzF3wDa1iSpY8gdPjvbT4jDFwDw/W0Vo3Wm7JiWcqW7S9u7vaxsdvTF3wrwxHRqxuZJpN5JW5see3gL/Xri/xIyR6+kjlRklVXQjcMNv8Ab1xjvxxhqZEyueRYB+0QyFhz0Ag3XzIud+lsMf4p18wkip9fZ08ynUV5uQTdL9BbT6368sLtCFRe6LEbDwUdb+eKatTLojeweE8a8pbL36FgnGeZKNN6dz46Tf6AgfbFZmnElbLoFRUmGB20u0K/J62s33+vLFamZ6qjQpum4U2G7Dcm/wBR9MWlRLGFu1rEd4HcW63xX4k09TZWCoVIN029NO3+jROEOHaOBRJTESsw/viwYm/gRsL+QGGUYzz8H6ACOoqFGlJZAqLe+yX3PmSTz8MaJjaOQwwYMGADBgtgwAYiZnmcNOmueVI18XYC/kL8z5DGf8c00qTTSwPU06KA80xmYRE2AASO5LMdl2sL88V3C3C7vmMZzFjO5pTMqSktp74UA6tjYG5HIEjADWOLZqrbLqcyLy7eW6Rj0Bszfb0wrNTVC5sq1M/ayfDliVFlUEkaVHgOd7C98awiAAAAADkBjMuJKCu/tSaanp9SmJY1kcgIBZWZr3HIgi2NXHU51cPOEN2rEoO0kyRxjmRjpyqAmWa8cajnvsT9D9SMc67Ioo6KGF5GR4f0qugvZ1uzMU5Mo1Hn49MVPAtNLVVD1VQ/aLCSsRt3STzZRYbAeXUeGH+aMNzAPrvjxGIqLAOGHvdp5pW68krrZLtzNuKz3YlwV9VONL1sMUdrmSKNgzi1yAXJVWtubXIxYU3DlKRHJTOyuj3aVWu8l/nWQtuwbnv6jDA1EhNyqkjlcDa29x4Hzx7gpkT5VAvubDmfE+J88UVeIwy2o3j2WWz63slf56djKh11Fb8NDamaM/8ATnkS3huD/PEb8PeJY4qmqilGnt6lykp+UkG2gnp0I/i6bXi5PkUz5hmAp5jDKjo6g/I4fUxDD3Fjva5wy8N8En4GamrVUtJM8gKG9iQoDKbCxuDt4bHnbHseH4Pw6s8QndVEmuuurNWcrpR6D1ha4iizCRmip+wSJgP0j3ZuXeGkgjn5HFbkGeS0ki0Ved+UFRvpkHIBj0bkN/K/QltmzGJHCNKiuxAClhck8gBe+OuVmFUnD/8AxSC4kgFZHTl9OnWSQXAW52sD16jG9wQqihUUKqiwAFgB4AYq8w4dikREQCLs50nXQo+dW1E2/euR74squpWJGkkIVEBZiegG5wAn/ijnBjpxTRn9LU93bon659x3fc+GESooV7NE8Nr+BHX+vHHuWverqHq3Hzd2FT+qgvb33+pbxxNiG9j029zz+2NOtUblaL2O5w/DJU3Kavm+wt1KKGUuSO8QwubAhTb/AFHkcXWUUdirsLbWVTzA23PmRtbpc+OJz5agkEp7xG1ugPjbqRfHmR+Z642KuLk42679zVwnCowq527pft7F9+FkKyUM9PIoZVmkQqfAhf53x4ymsfKqkUdQxaklJMEp5KeqnwFyL+BN+RNuP4b1GiurIekipKo9Nm/8/th34hySKrhaGUbHdW6qejDz/Pliad0c+ccsmuhl/G+Rushjpo3hhaVIQhkbTK7d4FUvpCLbn/ps45dwBGAgqZpagIBpRmIRfRQb/fFDQcU/BFqTMEMrUxBhcAMTt3fm5HSbhug25jdp4L4n+MDlmiD3JWJGuypsLv4m/gB0xkiIf4lskGYQKoWONKfYAWAuz3sAMLDVLVT9mgIQG7P5enry8frjRvxKzSJJVjhiSSuZdIcgExId777BvDwBJ8AVWjpBDGEG9t2P7TY5WPlTpyz7z5du5oYvJB5/8uXbuelhsAo2AAA8hyGO9FOIGLBSVYAEi1xa+/3P2x4QkD74+g9PDHCbve+tzlxm4yzIo+K5dccZUEJEQq3tvtz2/hH1OPa16OO6bN4NsR9cfOJheAn9kg/y/njZ6vIqWqUPJCjl1HetZrEXHeFj98djC4eOIoK+lm/rqdClTWJp3lpZsSPwYa71p6lov/fGkV5k7J+x0mXS2jVy1W7t/K+IWRcP09IrLBHp1G7G5JPhuTewvsMe89yr4mMR9rJENQLGM2Yix7t/A3+2OxFWSR0oqySF+j/ESnB7OqD08y7OrKSAeu6328NscZeOJKkmPLadpTy7VxpRfPe33I9DhPORRTVkRpoSaSOoSKSQkt2jE3cn92wttYbg9dtWzbMoaOAyPZEXZVUAXPRVHicSMmY8Z5MY0U1U3xFdUFVX9mJAbsVAt6XsBuduZwuy5ZYW1uV8Cfpe22LWWpknmeqn2eSwVf8A606Aev8AMnrjnXGwFtjuf6+30x0sLhYyjea3OTi8ZJTy03tuVTRo6hY3F42Gkj8/Gx8fEYk0dPrqKdakgxPMiuqbc+Vzble3tflj3Txgar7ljrJt49Pa2OGYoSjW+ZRqB813H5YnPBqVNykvMkYp46cJ5IPyN6mmZhw/LRSGpy1RpO81LyV/NP2WHgPbwNvkHF1PU90N2co2aKTusD1Avz9ve2LLJa4TwRTDlJGr/UAn74qeMOHKWohkkmQBkRj2g2YWBPPqB4G+OUdctszzaCnXVNKkY/eNr+g5n2xMBxhXAsyx3nnonqVQj9IveMZ2I7h2PQ6jyxtmV5gk8SSx30OLjULHw5H0wBKwYMGAOVRTpIul1Vl2NmAI2NxsfAgHEWpymN54qg6hJEHUEHmrjvK3iLgH1AxPwYAMJf4k5pIEjooP72rJXUD8qC2s+4P0DYdMVmfZFDVoElBupujqbOh8VbocYleztuCqyrLkp4UhjHdUfXqT7kk4lWwiZnxFPl9Q1O7iqChSWKlXXV8oJ3Um354s8u47pJPmcxnwdf5rcY+eY3gmPhJ1JQcrvda3/n6G7GpBrew04BiDTZzTyfJPE3o4/K+O8lWiglnQC17lgP545UsPUi7OL9Cd0UCAw53A/JaiBkPmUBb+S40PGTcQ53FPV0XwrGaaKbUVjBPdNte/Lkv0JxrOPpHCc/6OmppppW17GlU/c7Cz+I9GsmX1BZQSia1NtwV3uPa49DhH/DbLZkqGGqJJRokKyxBnaNgCWSQG42NvC5F/DGnZ/l3xNPLBq09ohXVa9r9bdceo8qiDRPpGuFdCN1AtYjzGOiQJ2M8/F2ulWOOLSy07sO1lUX5HZPK/Pfnt4EY0PHOogWRSjqGVhYqwuCPMYBGOUmgWYEaAvdty25Y+xbuo/wAR9Ty+2PvGWSJR1UcdG7DtFZ2jY3VQOXnY2PO/LnirhzB4iTJC+3MrYgDx/o451SCU1G6676ndo8VoNZZvK7DJLy+/13xHK32xVR8RId22B5bH+ROO5zqCx7438A1x9sTcX0L44il/2XqdqOo+GzCkm5Kzdi/o2wv5Am/+HGy4wfN6+OeIxxiR37pXShJBHU/cY1/g/MXnpInkVlktpfULEsuxPud8bNK+WzOLjHF1XKLvcos/4CFTJVTNJ+kkCdibW7MoLb+IYix25eeGnJ4WWFO0VFl0L2mgC2q2/LzxNwYtNUxPNYJKGqmarRiZXJSo5qw8PI+X8gDjlDXpIQAwv0F8ahx7mSU9FK7qrlhoRWAILtsux52+b0BxgZoCDsd7C/rzxzMXgqc5Z7tNmvPh/jybixymbew/q2AthRvKp2Jv6/749/ETMBcsfoP5Y0Hw58pI1ZcJrJ6WLzNI9UMi9dJIHjbf+WNg4On7ShpW8YI7+oUA/cYxThnLzU1ccEkzxiQNZl53AJsPC4HPG7ZFlSUsEcEZYpGLAsbk7km/uem2OrgcO6MGm731NrD4eVBOMicBjjXU/aRumorrVl1DmLgi48xe+O+DG6bBTU8MWX0duUcEZJNt2tuT6sfucZHmmby1NQstaCildUEdu7Ynb1PK9+fpYY2LibKfiqWWC+ntFsD4EEFT6XAxlvF+X1/wymrjhjiidAWUgsbnRcbmw3uflxVKdSFSDjFOP+V/4MSipRavYiSvc398fKkFrX57DHPiSi+CAKVAkUkWRxdgOd7jmPp0x8kaoEep4DYDUWBFrc77X6Y6WH4zhKkIzzWT2vp6HGqcNrxbSVz4q972Ix6ZTqJt0x4ip6mWHtY4RosW1FxyUEHa4PTliLU09S1GasMgj22W+rdtPtY+eLJ8ZwkXbNd3y/N8viFw2vLfQfvwmzjuPQuTrhJaO/WMkH7E/Rh4YbeKMoarg7ASdmrMvaEDcoDdlHgT44yWjpoYI1q6OsAnTvWkZe+Ld5GXY7/10I2HIMy+Jpop7ae0UG3geo9L9ccijiYV7uCas7aqx2srikmcclyRaeSdlI0yshVALaAqBLefLFtgwYuAYMGDABgwYMAGONXUrGjSObKilmPgALnHbGc/iznXdjooz3pSGkseSKdgfC7C/wDh88ZSbdkDPswzF55JKh/mmk1AeCr3UHtsMVFREhYtbr064mVsovZeQFh6DEVV8Bfy8SeQx6ilCNCj5tktSKPWkWuBzuD/AERjlFD89zvY2/PF3xDkDUcixNcl4Y5d+jb619iD9sVUfjimlGjiaWbKk/sLm9cDww/BQSQxomuJC2lQLtYarnmTqvzxf4z38Gs010z0xPegc280ckj76vtjQsedaadmSDBgwYwAwYMVPFeafDUc83VEOn+I91f+4jAGWVdYamsqag8gxhj/AIVNr+/P3OIefzkQsF3ZyEUeJbp9L/XHrJoOzp41vuRqP+Lf7DFhw7R/EZlAn6sAMz+oto/7ip+uPPJfqMbfkn9F/ZyV/wA2J7L+C4/EHh7scrp+zG9KyFrdQ2zn3cg4WYadLK6AWIB5e4xs+aUYmhkibcOjKfcWxheQyEIY22KEqQelv6t7Y2+Kwfhqa5FvEI+VSQ8/hDV2FVTfsSa19G2/9QffGi4x3g+s7DNI7/LUIYyfPYr9wo98bFjfw1TxKUZdUblGeempBgwYg52Zuwk+HAM2k6LkDf32uOe/XF5aZZ+JOdfEVfZKbxU3O3Iyn/Tl/mwnlrdd/wCr4711FVQ7S08o3JLFDuepJ6+uIHbA7/b+WNSopSlsb9CUIx31CSc6gBuTzv4eGPav05Y0PJ/w57TL2aTu1UlpEJ20W+VT/EOfhcfs4z9YGLaArdqGKsgFyCuxFh54zKk0lYxCum3c+U1aYJ4Zxe8cit7A7/Xl74/SUbggEG4O4OPzpT5JU1Kv2VPI4VirWHIjmD5i4288blwX23wMAqEKSqmkg87LdVJ8yoBxbSTSszXryUpXRd4MGDFpSGOFdRpNG0cihkYWZT1/rnfHfHieZUUsxCqoJJPIAbk4AWaTgigp1duyBGhgzSMWspHe5mw2vuN7dcKHDHD9TW0yapAlGzEKCP0pjVrKL6bb2AuT0v5YvuN+JIZ6Mw0sqSSVLLCoU7gObEsOYFttx1w5ZfSLFEkSCyooUegFhiudKE7ZknbVdmZTaEeo4IqYxJDSVCJTvq7siksgb5gpsbjfxH13xR0/BSrW/AyTyiBkWVFB2lK21qegNwTsL2xrmFP8QoSkcVbGLyUkgf1RrLKPTSb+2MKjTi21Fa6vv3F2T34PoS2o0sN/4Bb6cvti7ijCgKoAAFgALAAcgBiEmcQExKJUvMuqMX3YW1XA8LYn4tMBgwYMAGDBgwAYMGI2YV8cEZkmdURebMbD/c+Q54AoeNOKVpU7OMhqhx3V/ZH7beAHQdT74xyTLnvrRiWN73O58TfzPjhhz+T4mrapo4pXRx3jIoUEgAApfvWsOXjiDHOrMU3Vx+owII9jzxv4SNN6t+b7HNxtavTknFae9xWZiCdQ3w5fhbkXxFV2r7xwWc+Bc/IPbc/4R44h18CaC7j5RsQbHy39can+HeSNS0aq/wDeSEyODzBYCw9gB73xfjsVNw8J+vX5GxhcR48b2tYXPxipv+Vl8GeM+jAH+R+uMvWRQSAb2P29caj+LGt5aaEsRE6yNaw3dbW6X5E/XChFlary3w4fUnGDUbb8/wCvyQxOLjRdrakPhnOZKSo+IjjLKFYMp2DLsee9rWB68sb5QVayxJKvyuqsPQgEfnjEqgxorBiq90i3XceHPGq/h/f+zqXVz7IfTp9rY1MZFKd76vczhMRKsm2rDBgwYoOMuITRQCQJrZmCLfZQTyLHoPz8ueNQ3C7nnVFLOyqo5liAB7nGZ/i5nSyQRxwyxSR9oDKElQsbEaRa97Ek7i/IYkR5Y1TaWrmM55hF/ul9AOfr+eOsmQ0zDSaePcW2Xf62uD54ATp64p3p4J4fAPGQOXQnD3+FWVssMlTIO/UNdf4B8vsST7AYWM9kqI4xRLOJIpWjRI5BeQAsLAEc1FgLnpsMa9GgUAAAAAAACwHoOgxrUMJTotuHMopYeFJtx5nrGI5xEtNmNUjkKrP2ik+D94/+X2xt2M//ABFWGGqo6l4llJZ43j0qTIpXu7HYlW6+eJ16KrQcHzJ1aaqQcWIuiWomjFGjSSROrhgNlsdiSeQuPtjeVvYX59cZR8A9TUNOFko49CoiROFJAJNzpHnyxdQ51UUZBkdqimuA5YfpIx+1cfOt+fXChRjRgoRFKkqUcqH7Bjh8ZH2fa617PTq132tzvf0wh13EFRWuRTyGClBt2gH6SQ9bfsr57H8hcWFvx3njxqlLTG9VUHSv7im4Z/Ly9z0xLy/g2kSCOFoY5NG+plFy3Mm/Pc9L8rDCbLwwn95HJIKgWKSM5J1DkTfph84Wzf4qnWQizglJF8HXZvbqPIjAFvjwkKgkhQCeZAG/rj3gwAmZI3w2a1VOflqVFTH/ABbiQepIJ9BhzwgfiNKy1dC0H/MqZCL/AC6LDVq62PL3bHuPOsy5k0vppf8AO+AHzBhMo+M2iIWvRY1N9M0dyhPgRuym2G4VK6O0v3NOq/la9/pgDrjOfxQ4hAZaO5VTpeZrHdb7KPG5G/t5471nGUtSzR0OlFGxmktq/wAKc/c/bFZPwqJGDVE007+LNy8gOgv0BxhmVuUFRRwlWfZdN3GnY2G91tYjw9bY1bgoS/A05ndnkZAxLc+9uAepsCBvjOzwpB8bTQKGKyMWkBJ+VBcjps3LGvKLbDkMQhDLzLq9ZVXfKl8D7hI/FGonSKERyGOKRzFLYAnvDu8xy2YbEcxzw74r88yeOqi7KUErqDbGxuP6t74mylbmKV8ENOqvGw7WNkZdTXJ0sDbyxuGU5glRDHMl9LrcX5+Y9jjL6DhyE9tBLGDJFK6E8jpJ1RtceIP2xOo8pqKcD4Wqdbf9OTvIf9PpjEVYsq1FN3SsabgwocNcaiaYU06aJ990OpGsLncXtt039b7Yb8SKgwYMGADGN538SavtszhlKKbRBF1wJ4Huk97nuw/kBsmDAGVpxDTnlMg+o/MYiVkD19kpoDLuLzsNKp5hjYm3gPocay1JGdyik/wjHVRbljNwZlS8AVAqYVmZJqZSHZuRJA+Ugm536+F7+GNOwYMG29yMYRirRVhW/EDIpaqKIwBTLFKGGo2Fjs2/hyPtjOIIXMjxVM/YSKxUxadNx0ZXbmD/AFzxuGI1bl8UwtLGkg/fUH88ZU5JWTIypQk8zWplz8I0rKNiOpYPz9SbjHqHOp6d0ipKiSqa9uwf9Jt/GLaQPXDhUcDUBYH4dRc7gM4H0DAYvMtyuGBdMMSRj90AX9TzPviJYd6ZmKKXXS5UFlBvY23F+tjtfH2eBXUo6hlYWKsLgjzBx0wYAUqj8PqYkmJ5oL9IpLD7g44ScAdFrapV6jXc/XbDpgwAu5FwZS0riRVLyi/6SQ6m35kcgD5gXwxYMGADFJxLw1FWBCxZJIyTHItrre1xY7EGw2OLvBgBJXhmuUWWpgIH7URBPrY7Y8vwlWvs1ZGgIsQsIPrzOHjBgBWp+CoxR/CPNKya9dwQLeQG4033tvub4ijgZ0AEVbMqgbK6qwHh4Yc8GAEg8FVLHv17afBIlU/XVthmyLJo6SLs4r2JLMWNyzG1yfoOWLHBgAwYMGAEbizKKk1yVMUPbRrD2elXVWB1Ek97nsemI8VNmMvy0qQjxlkDfZd8aDgwAm0HAgLiWslNQw3CWtGP8PX7A9RhxAtyx9wYAocy4OopiS8Chj+sl1P/AG2v74rf/gEa/wB3VVaDwEu3/jhwwYAWMn4NSCdagzzyuoIHaMDsdt9r/fDPgwYAMGDBgBPz7hipepaelmjTtFUOrqTcrcA8j0tjgnAbS/8ANVcr/ux2Rffnf6DDvgwBXZRkVPTC0MSp4ta7H1Y7n64scGDABgwYMAf/2Q=="/>
          <p:cNvSpPr>
            <a:spLocks noChangeAspect="1" noChangeArrowheads="1"/>
          </p:cNvSpPr>
          <p:nvPr/>
        </p:nvSpPr>
        <p:spPr bwMode="auto">
          <a:xfrm>
            <a:off x="1108075" y="27927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http://schools.nyc.gov/NR/rdonlyres/E40FADC9-3310-4815-A3E4-21C80BF46F76/141286/folder_parent_inform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3179" y="5293221"/>
            <a:ext cx="2427316" cy="156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8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latin typeface="Comic Sans MS" panose="030F0702030302020204" pitchFamily="66" charset="0"/>
              </a:rPr>
              <a:t>Volunteering At St. Lawrence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Protecting God’s Children</a:t>
            </a:r>
          </a:p>
          <a:p>
            <a:pPr marL="514350" indent="-514350">
              <a:buFont typeface="+mj-lt"/>
              <a:buAutoNum type="arabicPeriod"/>
            </a:pPr>
            <a:r>
              <a:rPr lang="en-US" dirty="0"/>
              <a:t>Criminal Background Check </a:t>
            </a:r>
          </a:p>
          <a:p>
            <a:pPr marL="514350" indent="-514350">
              <a:buFont typeface="+mj-lt"/>
              <a:buAutoNum type="arabicPeriod"/>
            </a:pPr>
            <a:r>
              <a:rPr lang="en-US" dirty="0"/>
              <a:t>Cafeteria/recess TBD</a:t>
            </a:r>
          </a:p>
          <a:p>
            <a:pPr marL="514350" indent="-514350">
              <a:buFont typeface="+mj-lt"/>
              <a:buAutoNum type="arabicPeriod"/>
            </a:pPr>
            <a:endParaRPr lang="en-US" dirty="0"/>
          </a:p>
          <a:p>
            <a:pPr>
              <a:buFont typeface="Wingdings" panose="05000000000000000000" pitchFamily="2" charset="2"/>
              <a:buChar char="v"/>
            </a:pPr>
            <a:r>
              <a:rPr lang="en-US" dirty="0"/>
              <a:t> Both must be completed before volunteering in the classroom or school.  This included field trips!</a:t>
            </a:r>
          </a:p>
        </p:txBody>
      </p:sp>
      <p:pic>
        <p:nvPicPr>
          <p:cNvPr id="4" name="Picture 3" descr="5 Responsibilities Leaders Have Toward Volunte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4749" y="4367298"/>
            <a:ext cx="2490701" cy="2490701"/>
          </a:xfrm>
          <a:prstGeom prst="rect">
            <a:avLst/>
          </a:prstGeom>
        </p:spPr>
      </p:pic>
    </p:spTree>
    <p:extLst>
      <p:ext uri="{BB962C8B-B14F-4D97-AF65-F5344CB8AC3E}">
        <p14:creationId xmlns:p14="http://schemas.microsoft.com/office/powerpoint/2010/main" val="11376529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771</Words>
  <Application>Microsoft Office PowerPoint</Application>
  <PresentationFormat>Widescreen</PresentationFormat>
  <Paragraphs>112</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Comic Sans MS</vt:lpstr>
      <vt:lpstr>KG Miss Kindergarten</vt:lpstr>
      <vt:lpstr>Wingdings</vt:lpstr>
      <vt:lpstr>Office Theme</vt:lpstr>
      <vt:lpstr>   Welcome to Kindergarten Curriculum Night</vt:lpstr>
      <vt:lpstr>Introductions</vt:lpstr>
      <vt:lpstr>Communication </vt:lpstr>
      <vt:lpstr>Dismissal</vt:lpstr>
      <vt:lpstr>Curriculum</vt:lpstr>
      <vt:lpstr>Snack</vt:lpstr>
      <vt:lpstr>Grading Scale</vt:lpstr>
      <vt:lpstr>PowerPoint Presentation</vt:lpstr>
      <vt:lpstr>Volunteering At St. Lawrence</vt:lpstr>
      <vt:lpstr>Classroom Discipline</vt:lpstr>
      <vt:lpstr>Lunch/Recess</vt:lpstr>
      <vt:lpstr>Birthdays</vt:lpstr>
      <vt:lpstr>Shoes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Kindergarten Curriculum Night</dc:title>
  <dc:creator>Newby, Gina</dc:creator>
  <cp:lastModifiedBy>Landa, Antoinette</cp:lastModifiedBy>
  <cp:revision>16</cp:revision>
  <dcterms:created xsi:type="dcterms:W3CDTF">2020-08-10T14:38:05Z</dcterms:created>
  <dcterms:modified xsi:type="dcterms:W3CDTF">2021-09-08T00:24:09Z</dcterms:modified>
</cp:coreProperties>
</file>